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5" r:id="rId2"/>
    <p:sldId id="266" r:id="rId3"/>
    <p:sldId id="262" r:id="rId4"/>
    <p:sldId id="263" r:id="rId5"/>
    <p:sldId id="264"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0" autoAdjust="0"/>
    <p:restoredTop sz="55556" autoAdjust="0"/>
  </p:normalViewPr>
  <p:slideViewPr>
    <p:cSldViewPr snapToGrid="0">
      <p:cViewPr varScale="1">
        <p:scale>
          <a:sx n="46" d="100"/>
          <a:sy n="46" d="100"/>
        </p:scale>
        <p:origin x="-200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76245-B631-4027-9B0D-63650F0C745A}" type="datetimeFigureOut">
              <a:rPr lang="fr-CA" smtClean="0"/>
              <a:t>2017-08-14</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D06EE-7F35-4C68-B193-62F6734AD1A6}" type="slidenum">
              <a:rPr lang="fr-CA" smtClean="0"/>
              <a:t>‹N°›</a:t>
            </a:fld>
            <a:endParaRPr lang="fr-CA"/>
          </a:p>
        </p:txBody>
      </p:sp>
    </p:spTree>
    <p:extLst>
      <p:ext uri="{BB962C8B-B14F-4D97-AF65-F5344CB8AC3E}">
        <p14:creationId xmlns:p14="http://schemas.microsoft.com/office/powerpoint/2010/main" val="175582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On entend par « jeu actif » une activité ludique où l’enfant bouge, donc qui entraîne un mouvement. </a:t>
            </a:r>
          </a:p>
          <a:p>
            <a:endParaRPr lang="fr-CA" dirty="0" smtClean="0"/>
          </a:p>
          <a:p>
            <a:r>
              <a:rPr lang="fr-CA" dirty="0" smtClean="0"/>
              <a:t>Et c’est par le mouvement que l’enfant découvre la diversité des actions et les possibilités que lui offre son corps de même que la façon d’interagir avec les autres. Le jeu physiquement actif, d’intensité faible à élevée, prend plusieurs formes et sollicite différentes parties du corps. Les enfants préfèrent naturellement les jeux de courte durée d’intensité plus élevée aux activités prolongées où l’intensité varie peu. Le jeu où l’enfant est physiquement actif favorise le développement de ses habiletés motrices, bien sûr, mais il est aussi un pilier de son développement global. </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Les apprentissages engendrés par le jeu actif sont différents de ceux qu’apporte le jeu sédentaire et sont complémentaires. Par exemple, les jeux d’intensité élevée, où l’enfant est essoufflé et a chaud, exigent de lui une gestion différente de ses mouvements, de ses déplacements (éviter les obstacles et les collisions, etc.), des risques, des conflits, des règles qu’il s’est données, etc. La maîtrise des habiletés motrices favorise l’émergence d’un fort sentiment de compétence et de confiance en soi. L’enfant éprouvera alors davantage de plaisir et de satisfaction à pratiquer quotidiennement une variété d’activités physiques, car il aura envie de reproduire, dans de nouvelles activités, l’expérience gratifiante qu’il aura vécue. Mais, pour cela, il importe de lui offrir, « le plus souvent possible, des occasions de bouger, d’explorer, d’interagir et de relever des défis pour qu’il vive des expériences de réussite motrice plaisantes et diversifiées.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Extrait de « À nous</a:t>
            </a:r>
            <a:r>
              <a:rPr lang="fr-CA" baseline="0" dirty="0" smtClean="0"/>
              <a:t> de jouer! Jeu actif et jeu libre pour le développement de l’enfant », Table sur le mode de vie physiquement actif (TMVPA), 2017. https://tmvpa.com/attachments/776e1ce1-64f3-4956-8063-5729d126b8e4/JeuActif_JeuLibre.pdf?h=26e61983e88641742145330a07a86194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8E0D06EE-7F35-4C68-B193-62F6734AD1A6}" type="slidenum">
              <a:rPr lang="fr-CA" smtClean="0"/>
              <a:t>2</a:t>
            </a:fld>
            <a:endParaRPr lang="fr-CA"/>
          </a:p>
        </p:txBody>
      </p:sp>
    </p:spTree>
    <p:extLst>
      <p:ext uri="{BB962C8B-B14F-4D97-AF65-F5344CB8AC3E}">
        <p14:creationId xmlns:p14="http://schemas.microsoft.com/office/powerpoint/2010/main" val="71671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Pour habiliter les éducatrices à observer</a:t>
            </a:r>
            <a:r>
              <a:rPr lang="fr-CA" baseline="0" dirty="0" smtClean="0"/>
              <a:t> et estimer le temps actif des enfants, il faut: </a:t>
            </a:r>
          </a:p>
          <a:p>
            <a:pPr marL="171450" indent="-171450">
              <a:buFont typeface="Arial" panose="020B0604020202020204" pitchFamily="34" charset="0"/>
              <a:buChar char="•"/>
            </a:pPr>
            <a:r>
              <a:rPr lang="fr-CA" baseline="0" dirty="0" smtClean="0"/>
              <a:t>Connaître les repères de l’activité physique</a:t>
            </a:r>
          </a:p>
          <a:p>
            <a:pPr marL="171450" indent="-171450">
              <a:buFont typeface="Arial" panose="020B0604020202020204" pitchFamily="34" charset="0"/>
              <a:buChar char="•"/>
            </a:pPr>
            <a:r>
              <a:rPr lang="fr-CA" baseline="0" dirty="0" smtClean="0"/>
              <a:t>Savoir qu’est-ce qui fait varier l’intensité en tenant compte de l’évolution et des capacités de l’enfant</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Gagné, C., Dugas, C., </a:t>
            </a:r>
            <a:r>
              <a:rPr lang="fr-CA" dirty="0" err="1" smtClean="0"/>
              <a:t>Bigras</a:t>
            </a:r>
            <a:r>
              <a:rPr lang="fr-CA" dirty="0" smtClean="0"/>
              <a:t>, N., </a:t>
            </a:r>
            <a:r>
              <a:rPr lang="fr-CA" dirty="0" err="1" smtClean="0"/>
              <a:t>Guillaumie</a:t>
            </a:r>
            <a:r>
              <a:rPr lang="fr-CA" dirty="0" smtClean="0"/>
              <a:t>, L., Champagne, J., Gilbert, M-H., Harnois, I. Bouger pour bien se développer. Première journée d’intervention auprès des éducatrices. Faculté des sciences infirmières. Université Laval. Québec. Canada. Avril 2014.</a:t>
            </a:r>
          </a:p>
          <a:p>
            <a:endParaRPr lang="fr-CA" dirty="0"/>
          </a:p>
        </p:txBody>
      </p:sp>
      <p:sp>
        <p:nvSpPr>
          <p:cNvPr id="4" name="Espace réservé du numéro de diapositive 3"/>
          <p:cNvSpPr>
            <a:spLocks noGrp="1"/>
          </p:cNvSpPr>
          <p:nvPr>
            <p:ph type="sldNum" sz="quarter" idx="10"/>
          </p:nvPr>
        </p:nvSpPr>
        <p:spPr/>
        <p:txBody>
          <a:bodyPr/>
          <a:lstStyle/>
          <a:p>
            <a:fld id="{8E0D06EE-7F35-4C68-B193-62F6734AD1A6}" type="slidenum">
              <a:rPr lang="fr-CA" smtClean="0"/>
              <a:t>3</a:t>
            </a:fld>
            <a:endParaRPr lang="fr-CA"/>
          </a:p>
        </p:txBody>
      </p:sp>
    </p:spTree>
    <p:extLst>
      <p:ext uri="{BB962C8B-B14F-4D97-AF65-F5344CB8AC3E}">
        <p14:creationId xmlns:p14="http://schemas.microsoft.com/office/powerpoint/2010/main" val="132034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dirty="0" smtClean="0"/>
              <a:t>Pour varier l’intensité</a:t>
            </a:r>
            <a:r>
              <a:rPr lang="fr-CA" baseline="0" dirty="0" smtClean="0"/>
              <a:t>:</a:t>
            </a:r>
            <a:endParaRPr lang="fr-CA" dirty="0" smtClean="0"/>
          </a:p>
          <a:p>
            <a:pPr marL="228600" indent="-228600">
              <a:buAutoNum type="arabicPeriod"/>
            </a:pPr>
            <a:r>
              <a:rPr lang="fr-CA" dirty="0" smtClean="0"/>
              <a:t>La vitesse</a:t>
            </a:r>
          </a:p>
          <a:p>
            <a:pPr marL="228600" indent="-228600">
              <a:buAutoNum type="arabicPeriod"/>
            </a:pPr>
            <a:r>
              <a:rPr lang="fr-CA" dirty="0" smtClean="0"/>
              <a:t>La pente, grands mouvements</a:t>
            </a:r>
          </a:p>
          <a:p>
            <a:pPr marL="228600" indent="-228600">
              <a:buAutoNum type="arabicPeriod"/>
            </a:pPr>
            <a:r>
              <a:rPr lang="fr-CA" dirty="0" smtClean="0"/>
              <a:t>La suspension/gravité</a:t>
            </a:r>
          </a:p>
          <a:p>
            <a:pPr marL="228600" indent="-228600">
              <a:buAutoNum type="arabicPeriod"/>
            </a:pPr>
            <a:r>
              <a:rPr lang="fr-CA" dirty="0" smtClean="0"/>
              <a:t>Le poids</a:t>
            </a:r>
          </a:p>
          <a:p>
            <a:pPr marL="228600" indent="-228600">
              <a:buAutoNum type="arabicPeriod"/>
            </a:pPr>
            <a:r>
              <a:rPr lang="fr-CA" dirty="0" smtClean="0"/>
              <a:t>Le soutien ou pas et contre la résistance ex: de l’eau</a:t>
            </a:r>
          </a:p>
          <a:p>
            <a:pPr marL="228600" indent="-228600">
              <a:buAutoNum type="arabicPeriod"/>
            </a:pPr>
            <a:r>
              <a:rPr lang="fr-CA" dirty="0" smtClean="0"/>
              <a:t>En continu ou par intervalles</a:t>
            </a:r>
          </a:p>
          <a:p>
            <a:pPr marL="228600" indent="-228600">
              <a:buAutoNum type="arabicPeriod"/>
            </a:pPr>
            <a:endParaRPr lang="fr-CA" dirty="0" smtClean="0"/>
          </a:p>
          <a:p>
            <a:pPr marL="0" indent="0">
              <a:buNone/>
            </a:pPr>
            <a:r>
              <a:rPr lang="fr-CA" dirty="0" smtClean="0"/>
              <a:t>Comment</a:t>
            </a:r>
            <a:r>
              <a:rPr lang="fr-CA" baseline="0" dirty="0" smtClean="0"/>
              <a:t> accompagnez-vous les éducatrices dans la compréhension  et de l’application de l’intensité?</a:t>
            </a:r>
          </a:p>
          <a:p>
            <a:pPr marL="0" indent="0">
              <a:buNone/>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Gagné, C., Dugas, C., </a:t>
            </a:r>
            <a:r>
              <a:rPr lang="fr-CA" dirty="0" err="1" smtClean="0"/>
              <a:t>Bigras</a:t>
            </a:r>
            <a:r>
              <a:rPr lang="fr-CA" dirty="0" smtClean="0"/>
              <a:t>, N., </a:t>
            </a:r>
            <a:r>
              <a:rPr lang="fr-CA" dirty="0" err="1" smtClean="0"/>
              <a:t>Guillaumie</a:t>
            </a:r>
            <a:r>
              <a:rPr lang="fr-CA" dirty="0" smtClean="0"/>
              <a:t>, L., Champagne, J., Gilbert, M-H., Harnois, I. Bouger pour bien se développer. Première journée d’intervention auprès des éducatrices. Faculté des sciences infirmières. Université Laval. Québec. Canada. Avril 2014.</a:t>
            </a:r>
          </a:p>
          <a:p>
            <a:endParaRPr lang="fr-CA" dirty="0"/>
          </a:p>
        </p:txBody>
      </p:sp>
      <p:sp>
        <p:nvSpPr>
          <p:cNvPr id="4" name="Espace réservé du numéro de diapositive 3"/>
          <p:cNvSpPr>
            <a:spLocks noGrp="1"/>
          </p:cNvSpPr>
          <p:nvPr>
            <p:ph type="sldNum" sz="quarter" idx="10"/>
          </p:nvPr>
        </p:nvSpPr>
        <p:spPr/>
        <p:txBody>
          <a:bodyPr/>
          <a:lstStyle/>
          <a:p>
            <a:fld id="{8E0D06EE-7F35-4C68-B193-62F6734AD1A6}" type="slidenum">
              <a:rPr lang="fr-CA" smtClean="0"/>
              <a:t>4</a:t>
            </a:fld>
            <a:endParaRPr lang="fr-CA"/>
          </a:p>
        </p:txBody>
      </p:sp>
    </p:spTree>
    <p:extLst>
      <p:ext uri="{BB962C8B-B14F-4D97-AF65-F5344CB8AC3E}">
        <p14:creationId xmlns:p14="http://schemas.microsoft.com/office/powerpoint/2010/main" val="104376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dirty="0" smtClean="0"/>
              <a:t>Pour varier l’intensité</a:t>
            </a:r>
            <a:r>
              <a:rPr lang="fr-CA" baseline="0" dirty="0" smtClean="0"/>
              <a:t>:</a:t>
            </a:r>
            <a:endParaRPr lang="fr-CA" dirty="0" smtClean="0"/>
          </a:p>
          <a:p>
            <a:pPr marL="228600" indent="-228600">
              <a:buAutoNum type="arabicPeriod"/>
            </a:pPr>
            <a:r>
              <a:rPr lang="fr-CA" dirty="0" smtClean="0"/>
              <a:t>La vitesse</a:t>
            </a:r>
          </a:p>
          <a:p>
            <a:pPr marL="228600" indent="-228600">
              <a:buAutoNum type="arabicPeriod"/>
            </a:pPr>
            <a:r>
              <a:rPr lang="fr-CA" dirty="0" smtClean="0"/>
              <a:t>La pente, grands mouvements</a:t>
            </a:r>
          </a:p>
          <a:p>
            <a:pPr marL="228600" indent="-228600">
              <a:buAutoNum type="arabicPeriod"/>
            </a:pPr>
            <a:r>
              <a:rPr lang="fr-CA" dirty="0" smtClean="0"/>
              <a:t>La suspension/gravité</a:t>
            </a:r>
          </a:p>
          <a:p>
            <a:pPr marL="228600" indent="-228600">
              <a:buAutoNum type="arabicPeriod"/>
            </a:pPr>
            <a:r>
              <a:rPr lang="fr-CA" dirty="0" smtClean="0"/>
              <a:t>Le poids</a:t>
            </a:r>
          </a:p>
          <a:p>
            <a:pPr marL="228600" indent="-228600">
              <a:buAutoNum type="arabicPeriod"/>
            </a:pPr>
            <a:r>
              <a:rPr lang="fr-CA" dirty="0" smtClean="0"/>
              <a:t>Le soutien ou pas et contre la résistance ex: de l’eau</a:t>
            </a:r>
          </a:p>
          <a:p>
            <a:pPr marL="228600" indent="-228600">
              <a:buAutoNum type="arabicPeriod"/>
            </a:pPr>
            <a:r>
              <a:rPr lang="fr-CA" dirty="0" smtClean="0"/>
              <a:t>En continu ou par intervalles</a:t>
            </a:r>
          </a:p>
          <a:p>
            <a:pPr marL="228600" indent="-228600">
              <a:buAutoNum type="arabicPeriod"/>
            </a:pPr>
            <a:endParaRPr lang="fr-CA" dirty="0" smtClean="0"/>
          </a:p>
          <a:p>
            <a:pPr marL="0" indent="0">
              <a:buNone/>
            </a:pPr>
            <a:r>
              <a:rPr lang="fr-CA" dirty="0" smtClean="0"/>
              <a:t>Comment</a:t>
            </a:r>
            <a:r>
              <a:rPr lang="fr-CA" baseline="0" dirty="0" smtClean="0"/>
              <a:t> accompagnez-vous les éducatrices dans la compréhension  et l’application de l’intensité?</a:t>
            </a:r>
          </a:p>
          <a:p>
            <a:pPr marL="0" indent="0">
              <a:buNone/>
            </a:pPr>
            <a:r>
              <a:rPr lang="fr-CA" baseline="0" dirty="0" smtClean="0"/>
              <a:t>Suggestion: bonifier un jeu ou une activité existante en faisant varier l’intensité (ex: plus ou moins de vitesse, de pente, </a:t>
            </a:r>
            <a:r>
              <a:rPr lang="fr-CA" baseline="0" dirty="0" err="1" smtClean="0"/>
              <a:t>etc</a:t>
            </a:r>
            <a:r>
              <a:rPr lang="fr-CA" baseline="0" dirty="0" smtClean="0"/>
              <a:t>).</a:t>
            </a:r>
          </a:p>
          <a:p>
            <a:pPr marL="0" indent="0">
              <a:buNone/>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Gagné, C., Dugas, C., </a:t>
            </a:r>
            <a:r>
              <a:rPr lang="fr-CA" dirty="0" err="1" smtClean="0"/>
              <a:t>Bigras</a:t>
            </a:r>
            <a:r>
              <a:rPr lang="fr-CA" dirty="0" smtClean="0"/>
              <a:t>, N., </a:t>
            </a:r>
            <a:r>
              <a:rPr lang="fr-CA" dirty="0" err="1" smtClean="0"/>
              <a:t>Guillaumie</a:t>
            </a:r>
            <a:r>
              <a:rPr lang="fr-CA" dirty="0" smtClean="0"/>
              <a:t>, L., Champagne, J., Gilbert, M-H., Harnois, I. Bouger pour bien se développer. Première journée d’intervention auprès des éducatrices. Faculté des sciences infirmières. Université Laval. Québec. Canada. Avril 2014.</a:t>
            </a:r>
          </a:p>
          <a:p>
            <a:endParaRPr lang="fr-CA" dirty="0"/>
          </a:p>
        </p:txBody>
      </p:sp>
      <p:sp>
        <p:nvSpPr>
          <p:cNvPr id="4" name="Espace réservé du numéro de diapositive 3"/>
          <p:cNvSpPr>
            <a:spLocks noGrp="1"/>
          </p:cNvSpPr>
          <p:nvPr>
            <p:ph type="sldNum" sz="quarter" idx="10"/>
          </p:nvPr>
        </p:nvSpPr>
        <p:spPr/>
        <p:txBody>
          <a:bodyPr/>
          <a:lstStyle/>
          <a:p>
            <a:fld id="{8E0D06EE-7F35-4C68-B193-62F6734AD1A6}" type="slidenum">
              <a:rPr lang="fr-CA" smtClean="0"/>
              <a:t>5</a:t>
            </a:fld>
            <a:endParaRPr lang="fr-CA"/>
          </a:p>
        </p:txBody>
      </p:sp>
    </p:spTree>
    <p:extLst>
      <p:ext uri="{BB962C8B-B14F-4D97-AF65-F5344CB8AC3E}">
        <p14:creationId xmlns:p14="http://schemas.microsoft.com/office/powerpoint/2010/main" val="84100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20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4037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0202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431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4406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9437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0221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2392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13344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10103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730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black">
                    <a:tint val="75000"/>
                  </a:prstClr>
                </a:solidFill>
              </a:rPr>
              <a:pPr/>
              <a:t>8/14/2017</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0739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3632" y="734455"/>
            <a:ext cx="8512460" cy="5364894"/>
          </a:xfrm>
        </p:spPr>
        <p:txBody>
          <a:bodyPr>
            <a:normAutofit/>
          </a:bodyPr>
          <a:lstStyle/>
          <a:p>
            <a:r>
              <a:rPr lang="fr-CA" sz="5400" b="1" dirty="0" smtClean="0">
                <a:solidFill>
                  <a:srgbClr val="7030A0"/>
                </a:solidFill>
                <a:latin typeface="Tw Cen MT" panose="020B0602020104020603" pitchFamily="34" charset="0"/>
              </a:rPr>
              <a:t>Repères utiles</a:t>
            </a:r>
            <a:br>
              <a:rPr lang="fr-CA" sz="5400" b="1" dirty="0" smtClean="0">
                <a:solidFill>
                  <a:srgbClr val="7030A0"/>
                </a:solidFill>
                <a:latin typeface="Tw Cen MT" panose="020B0602020104020603" pitchFamily="34" charset="0"/>
              </a:rPr>
            </a:br>
            <a:r>
              <a:rPr lang="fr-CA" sz="5400" b="1" dirty="0" smtClean="0">
                <a:solidFill>
                  <a:srgbClr val="7030A0"/>
                </a:solidFill>
                <a:latin typeface="Tw Cen MT" panose="020B0602020104020603" pitchFamily="34" charset="0"/>
              </a:rPr>
              <a:t>pour le jeu actif et l’intensité chez les tout-petits </a:t>
            </a:r>
            <a:endParaRPr lang="fr-CA" sz="5400" b="1" dirty="0">
              <a:solidFill>
                <a:srgbClr val="7030A0"/>
              </a:solidFill>
              <a:latin typeface="Tw Cen MT" panose="020B0602020104020603" pitchFamily="34" charset="0"/>
            </a:endParaRPr>
          </a:p>
        </p:txBody>
      </p:sp>
      <p:pic>
        <p:nvPicPr>
          <p:cNvPr id="1026" name="Picture 2" descr="Résultats de recherche d'images pour « aqcp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197983"/>
            <a:ext cx="2438400" cy="1314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7000 QUALITÉ SERVICES ÉDUCATIFS\7700 PETITE ENFANCE GRANDE FORME\Partenaires_projets\Bouger pour bien se développer\documents et outils de la recherche\logo_complet.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0191" y="197983"/>
            <a:ext cx="2015901" cy="126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6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0"/>
            <a:ext cx="9161585" cy="6858000"/>
            <a:chOff x="0" y="0"/>
            <a:chExt cx="9161585" cy="685800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r="3661"/>
            <a:stretch/>
          </p:blipFill>
          <p:spPr>
            <a:xfrm>
              <a:off x="0" y="0"/>
              <a:ext cx="9161585" cy="6858000"/>
            </a:xfrm>
            <a:prstGeom prst="rect">
              <a:avLst/>
            </a:prstGeom>
          </p:spPr>
        </p:pic>
        <p:pic>
          <p:nvPicPr>
            <p:cNvPr id="23" name="Picture 2" descr="Résultats de recherche d'images pour « aqcp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92" y="6315524"/>
              <a:ext cx="1006571" cy="5424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7000 QUALITÉ SERVICES ÉDUCATIFS\7700 PETITE ENFANCE GRANDE FORME\Partenaires_projets\Bouger pour bien se développer\documents et outils de la recherche\logo_complet.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36154" y="6189785"/>
              <a:ext cx="1032237" cy="648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097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132" y="41848"/>
            <a:ext cx="8763624" cy="6816152"/>
          </a:xfrm>
        </p:spPr>
      </p:pic>
      <p:pic>
        <p:nvPicPr>
          <p:cNvPr id="3" name="Picture 2" descr="Résultats de recherche d'images pour « aqcp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92" y="6315524"/>
            <a:ext cx="1006571" cy="54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9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62575"/>
          </a:xfrm>
        </p:spPr>
      </p:pic>
      <p:pic>
        <p:nvPicPr>
          <p:cNvPr id="5" name="Picture 2" descr="Résultats de recherche d'images pour « aqcp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3593" y="53125"/>
            <a:ext cx="970407" cy="5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55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4"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703" y="1600200"/>
            <a:ext cx="6030594" cy="4525963"/>
          </a:xfrm>
          <a:prstGeom prst="rect">
            <a:avLst/>
          </a:prstGeom>
        </p:spPr>
      </p:pic>
      <p:grpSp>
        <p:nvGrpSpPr>
          <p:cNvPr id="7" name="Groupe 6"/>
          <p:cNvGrpSpPr/>
          <p:nvPr/>
        </p:nvGrpSpPr>
        <p:grpSpPr>
          <a:xfrm>
            <a:off x="0" y="0"/>
            <a:ext cx="9144000" cy="6858000"/>
            <a:chOff x="0" y="0"/>
            <a:chExt cx="9144000" cy="6858000"/>
          </a:xfrm>
        </p:grpSpPr>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2" descr="Résultats de recherche d'images pour « aqcp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3593" y="53125"/>
              <a:ext cx="970407" cy="522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4501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330</Words>
  <Application>Microsoft Office PowerPoint</Application>
  <PresentationFormat>Affichage à l'écran (4:3)</PresentationFormat>
  <Paragraphs>40</Paragraphs>
  <Slides>5</Slides>
  <Notes>4</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1_Thème Office</vt:lpstr>
      <vt:lpstr>Repères utiles pour le jeu actif et l’intensité chez les tout-petits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Letendre</dc:creator>
  <cp:lastModifiedBy>Valerie Lapierre</cp:lastModifiedBy>
  <cp:revision>20</cp:revision>
  <dcterms:created xsi:type="dcterms:W3CDTF">2017-05-08T17:19:21Z</dcterms:created>
  <dcterms:modified xsi:type="dcterms:W3CDTF">2017-08-14T18:06:32Z</dcterms:modified>
</cp:coreProperties>
</file>