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2" r:id="rId2"/>
    <p:sldMasterId id="2147483735" r:id="rId3"/>
    <p:sldMasterId id="2147483752" r:id="rId4"/>
    <p:sldMasterId id="2147483761" r:id="rId5"/>
  </p:sldMasterIdLst>
  <p:notesMasterIdLst>
    <p:notesMasterId r:id="rId40"/>
  </p:notesMasterIdLst>
  <p:handoutMasterIdLst>
    <p:handoutMasterId r:id="rId41"/>
  </p:handoutMasterIdLst>
  <p:sldIdLst>
    <p:sldId id="268" r:id="rId6"/>
    <p:sldId id="437" r:id="rId7"/>
    <p:sldId id="261" r:id="rId8"/>
    <p:sldId id="271" r:id="rId9"/>
    <p:sldId id="446" r:id="rId10"/>
    <p:sldId id="447" r:id="rId11"/>
    <p:sldId id="327" r:id="rId12"/>
    <p:sldId id="328" r:id="rId13"/>
    <p:sldId id="441" r:id="rId14"/>
    <p:sldId id="269" r:id="rId15"/>
    <p:sldId id="270" r:id="rId16"/>
    <p:sldId id="334" r:id="rId17"/>
    <p:sldId id="279" r:id="rId18"/>
    <p:sldId id="272" r:id="rId19"/>
    <p:sldId id="332" r:id="rId20"/>
    <p:sldId id="450" r:id="rId21"/>
    <p:sldId id="443" r:id="rId22"/>
    <p:sldId id="445" r:id="rId23"/>
    <p:sldId id="439" r:id="rId24"/>
    <p:sldId id="449" r:id="rId25"/>
    <p:sldId id="428" r:id="rId26"/>
    <p:sldId id="330" r:id="rId27"/>
    <p:sldId id="429" r:id="rId28"/>
    <p:sldId id="345" r:id="rId29"/>
    <p:sldId id="307" r:id="rId30"/>
    <p:sldId id="336" r:id="rId31"/>
    <p:sldId id="442" r:id="rId32"/>
    <p:sldId id="340" r:id="rId33"/>
    <p:sldId id="440" r:id="rId34"/>
    <p:sldId id="448" r:id="rId35"/>
    <p:sldId id="404" r:id="rId36"/>
    <p:sldId id="435" r:id="rId37"/>
    <p:sldId id="427" r:id="rId38"/>
    <p:sldId id="26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72" autoAdjust="0"/>
    <p:restoredTop sz="58394" autoAdjust="0"/>
  </p:normalViewPr>
  <p:slideViewPr>
    <p:cSldViewPr snapToGrid="0">
      <p:cViewPr varScale="1">
        <p:scale>
          <a:sx n="39" d="100"/>
          <a:sy n="39" d="100"/>
        </p:scale>
        <p:origin x="1292" y="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20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CAD7FBB-EB65-4A0A-82D2-E1EA3716A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8A9BACD6-4E7E-4031-8605-8E2F17660D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EEACB8-B43D-4FD3-A88D-040A66FFF29A}" type="datetimeFigureOut">
              <a:rPr lang="fr-CA" smtClean="0"/>
              <a:t>2021-10-04</a:t>
            </a:fld>
            <a:endParaRPr lang="fr-CA"/>
          </a:p>
        </p:txBody>
      </p:sp>
      <p:sp>
        <p:nvSpPr>
          <p:cNvPr id="4" name="Espace réservé du pied de page 3">
            <a:extLst>
              <a:ext uri="{FF2B5EF4-FFF2-40B4-BE49-F238E27FC236}">
                <a16:creationId xmlns:a16="http://schemas.microsoft.com/office/drawing/2014/main" id="{D06ABA5F-25F4-43F3-B9F4-906733CEAC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2B89315C-52CF-4DF9-A355-1FD3573584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E8D408-2326-4C44-959F-FAF728DFF5E1}" type="slidenum">
              <a:rPr lang="fr-CA" smtClean="0"/>
              <a:t>‹N°›</a:t>
            </a:fld>
            <a:endParaRPr lang="fr-CA"/>
          </a:p>
        </p:txBody>
      </p:sp>
    </p:spTree>
    <p:extLst>
      <p:ext uri="{BB962C8B-B14F-4D97-AF65-F5344CB8AC3E}">
        <p14:creationId xmlns:p14="http://schemas.microsoft.com/office/powerpoint/2010/main" val="142864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A9515-70B6-4F0F-8A29-F474D423A26E}" type="datetimeFigureOut">
              <a:rPr lang="fr-CA" smtClean="0"/>
              <a:t>2021-10-04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0F2B1-BDEE-4591-B955-6A904EDEB27A}" type="slidenum">
              <a:rPr lang="fr-CA" smtClean="0"/>
              <a:t>‹N°›</a:t>
            </a:fld>
            <a:endParaRPr lang="fr-CA"/>
          </a:p>
        </p:txBody>
      </p:sp>
    </p:spTree>
    <p:extLst>
      <p:ext uri="{BB962C8B-B14F-4D97-AF65-F5344CB8AC3E}">
        <p14:creationId xmlns:p14="http://schemas.microsoft.com/office/powerpoint/2010/main" val="371447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ada.ca/fr/sante-canada/services/guide-alimentaire-canadien/ressources/nutrition-nourrisson/nutrition-nourrisson-terme-sante-recommandations-naissance-six-mois/6-24-mois.html#q1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mouvementallaitement.org/contact/" TargetMode="External"/><Relationship Id="rId3" Type="http://schemas.openxmlformats.org/officeDocument/2006/relationships/hyperlink" Target="https://mouvementallaitement.org/wp-content/uploads/maq-service-de-garde-affiche-charte-fr.pdf" TargetMode="External"/><Relationship Id="rId7" Type="http://schemas.openxmlformats.org/officeDocument/2006/relationships/hyperlink" Target="https://mouvementallaitement.org/wp-content/uploads/maq-service-de-garde-responsables-engagement-fr.pdf"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mouvementallaitement.org/wp-content/uploads/maq-service-de-garde-personnel-affiche-manipulation-lait-maternal-fr.pdf" TargetMode="External"/><Relationship Id="rId5" Type="http://schemas.openxmlformats.org/officeDocument/2006/relationships/hyperlink" Target="https://mouvementallaitement.org/wp-content/uploads/maq-service-de-garde-personnel-fiches-thematiques-fr.pdf" TargetMode="External"/><Relationship Id="rId4" Type="http://schemas.openxmlformats.org/officeDocument/2006/relationships/hyperlink" Target="https://mouvementallaitement.org/wp-content/uploads/maq-service-de-garde-responsables-feuillet-fr.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1</a:t>
            </a:fld>
            <a:endParaRPr lang="fr-CA"/>
          </a:p>
        </p:txBody>
      </p:sp>
    </p:spTree>
    <p:extLst>
      <p:ext uri="{BB962C8B-B14F-4D97-AF65-F5344CB8AC3E}">
        <p14:creationId xmlns:p14="http://schemas.microsoft.com/office/powerpoint/2010/main" val="364354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Qu’il s’agisse de l’identification, de la conservation ou de la préparation du lait maternel et des préparations commerciales pour nourrissons ou encore des méthodes de nettoyage et d’assainissement des biberons et des tétines, des pratiques rigoureuses doivent être appliquées afin d’assurer la santé et la sécurité des poupons.  </a:t>
            </a:r>
          </a:p>
          <a:p>
            <a:endParaRPr lang="fr-CA" dirty="0"/>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12</a:t>
            </a:fld>
            <a:endParaRPr lang="fr-CA"/>
          </a:p>
        </p:txBody>
      </p:sp>
    </p:spTree>
    <p:extLst>
      <p:ext uri="{BB962C8B-B14F-4D97-AF65-F5344CB8AC3E}">
        <p14:creationId xmlns:p14="http://schemas.microsoft.com/office/powerpoint/2010/main" val="40735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https://www.inspq.qc.ca/mieux-vivre/alimentation/le-lait/manipulation-des-preparations-commerciales-pour-nourrissons </a:t>
            </a:r>
          </a:p>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13</a:t>
            </a:fld>
            <a:endParaRPr lang="fr-CA"/>
          </a:p>
        </p:txBody>
      </p:sp>
    </p:spTree>
    <p:extLst>
      <p:ext uri="{BB962C8B-B14F-4D97-AF65-F5344CB8AC3E}">
        <p14:creationId xmlns:p14="http://schemas.microsoft.com/office/powerpoint/2010/main" val="1654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Les poupons âgés de moins de 6 mois n’ont pas besoin de boire de l’eau, même en période de chaleur. En général, le lait maternel et les préparations commerciales diluées selon les recommandations du fabricant en contiennent assez pour étancher leur soif et répondre à leurs besoins126. Vers l’âge de 6 mois, quand les poupons commencent à manger d’autres aliments, de petites quantités d’eau à la fois peuvent leur être offertes occasionnellement.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dirty="0"/>
              <a:t>L'utilisation d'une tasse ouverte chez les nourrissons plus âgés peut aider à éviter l'alimentation prolongée au biberon. </a:t>
            </a:r>
          </a:p>
          <a:p>
            <a:endParaRPr lang="fr-CA" dirty="0"/>
          </a:p>
          <a:p>
            <a:r>
              <a:rPr lang="fr-CA" b="1" dirty="0"/>
              <a:t>Tasse ouverte</a:t>
            </a:r>
          </a:p>
          <a:p>
            <a:r>
              <a:rPr lang="fr-CA" dirty="0"/>
              <a:t>Lorsqu'on introduit des liquides autres que le lait maternel, on peut utiliser une tasse ouverte. Il a été démontré que l'utilisation d'une tasse ouverte est une habileté sécuritaire et facile à apprendre pendant la petite enfance (Howard et coll., 2003; Lang, Lawrence et Orme, 1994).</a:t>
            </a:r>
          </a:p>
          <a:p>
            <a:r>
              <a:rPr lang="fr-CA" dirty="0"/>
              <a:t>On peut offrir de l'eau au nourrisson plus âgé dans une tasse ouverte en même temps que des aliments complémentaires. Au début, il aura besoin de l'aide du parent ou du dispensateur de soins pour boire à la tasse. Expliquer aux parents et aux dispensateurs de soins d'aider le nourrisson en tenant la tasse contre sa bouche. Au début, lorsque la tasse est introduite, le nourrisson plus âgé tentera de téter le liquide de la tasse puisqu'il s'agit d'une méthode qui lui est familière (Morris et Klein, 2000). Le nourrisson plus âgé développera une action de succion coordonnée et commencera à maintenir sa mâchoire dans une position ouverte stable lorsque vous approcherez la tasse (Morris et Klein, 2000). Le nourrisson plus âgé peut boire à son propre rythme, ce qui lui permet de contrôler sa respiration et d'avaler lorsqu'il est prêt (Lang, Lawrence et Orme, 1994).</a:t>
            </a:r>
          </a:p>
          <a:p>
            <a:r>
              <a:rPr lang="fr-CA" dirty="0"/>
              <a:t>Les tasses d'entraînement comme les gobelets sont souvent munies d'une valve </a:t>
            </a:r>
            <a:r>
              <a:rPr lang="fr-CA" dirty="0" err="1"/>
              <a:t>antidéversement</a:t>
            </a:r>
            <a:r>
              <a:rPr lang="fr-CA" dirty="0"/>
              <a:t>. Pour boire, le nourrisson doit sucer le bec du gobelet (American Dental Association, 2004; Morris et Klein, 2000), ce qui ne favorise pas l'acquisition d'aptitudes à boire (Morris et Klein, 2000). Une tasse ouverte constitue le meilleur choix pour encourager le développement de compétences (American Dental Association, 2004).</a:t>
            </a:r>
          </a:p>
          <a:p>
            <a:r>
              <a:rPr lang="fr-CA" dirty="0"/>
              <a:t>Le fait d'encourager l'utilisation d'une tasse ouverte chez les nourrissons plus âgés peut aider à éviter l'alimentation prolongée au biberon. L'utilisation de biberons chez les jeunes enfants est associée à la consommation de calories excessives et peut contribuer au risque d'obésité pendant l'enfance (</a:t>
            </a:r>
            <a:r>
              <a:rPr lang="fr-CA" dirty="0" err="1"/>
              <a:t>Gooze</a:t>
            </a:r>
            <a:r>
              <a:rPr lang="fr-CA" dirty="0"/>
              <a:t>, Anderson et Whitaker, 2011).</a:t>
            </a:r>
          </a:p>
          <a:p>
            <a:r>
              <a:rPr lang="fr-CA" dirty="0"/>
              <a:t>Le fait d'offrir une tasse ouverte aux nourrissons plus âgés peut aider à réduire la consommation constante et la surexposition de ses dents à des liquides contenant du sucre. Une exposition réduite peut contribuer à diminuer le risque de carie dentaire (American Dental Association, 2004). Pour obtenir de plus amples renseignements sur la réduction du risque de caries dentaires pendant la petite enfance, voir </a:t>
            </a:r>
            <a:r>
              <a:rPr lang="fr-CA" dirty="0">
                <a:hlinkClick r:id="rId3"/>
              </a:rPr>
              <a:t>Conseils pratiques pour renseigner les familles sur la nutrition pour les nourrissons plus âgés et les jeunes enfants</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14</a:t>
            </a:fld>
            <a:endParaRPr lang="fr-CA"/>
          </a:p>
        </p:txBody>
      </p:sp>
    </p:spTree>
    <p:extLst>
      <p:ext uri="{BB962C8B-B14F-4D97-AF65-F5344CB8AC3E}">
        <p14:creationId xmlns:p14="http://schemas.microsoft.com/office/powerpoint/2010/main" val="23767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buFont typeface="Arial" panose="020B0604020202020204" pitchFamily="34" charset="0"/>
              <a:buChar char="•"/>
            </a:pPr>
            <a:r>
              <a:rPr lang="fr-CA" b="0" i="0" dirty="0">
                <a:solidFill>
                  <a:srgbClr val="333333"/>
                </a:solidFill>
                <a:effectLst/>
                <a:latin typeface="Open Sans" panose="020B0606030504020204" pitchFamily="34" charset="0"/>
              </a:rPr>
              <a:t>Affiche </a:t>
            </a:r>
            <a:r>
              <a:rPr lang="fr-CA" b="0" i="1" u="none" strike="noStrike" dirty="0">
                <a:solidFill>
                  <a:srgbClr val="69549B"/>
                </a:solidFill>
                <a:effectLst/>
                <a:latin typeface="Open Sans" panose="020B0606030504020204" pitchFamily="34" charset="0"/>
                <a:hlinkClick r:id="rId3"/>
              </a:rPr>
              <a:t>Charte des services de garde favorables à l’allaitement par le MAQ</a:t>
            </a:r>
            <a:r>
              <a:rPr lang="fr-CA" b="0" i="0" dirty="0">
                <a:solidFill>
                  <a:srgbClr val="333333"/>
                </a:solidFill>
                <a:effectLst/>
                <a:latin typeface="Open Sans" panose="020B0606030504020204" pitchFamily="34" charset="0"/>
              </a:rPr>
              <a:t> – pour répertorier les pratiques favorables à la poursuite de l’allaitement</a:t>
            </a:r>
          </a:p>
          <a:p>
            <a:pPr algn="l" fontAlgn="base">
              <a:buFont typeface="Arial" panose="020B0604020202020204" pitchFamily="34" charset="0"/>
              <a:buChar char="•"/>
            </a:pPr>
            <a:r>
              <a:rPr lang="fr-CA" b="0" i="1" u="none" strike="noStrike" dirty="0">
                <a:solidFill>
                  <a:srgbClr val="69549B"/>
                </a:solidFill>
                <a:effectLst/>
                <a:latin typeface="Open Sans" panose="020B0606030504020204" pitchFamily="34" charset="0"/>
                <a:hlinkClick r:id="rId4"/>
              </a:rPr>
              <a:t>Feuillet pour les responsables</a:t>
            </a:r>
            <a:r>
              <a:rPr lang="fr-CA" b="0" i="0" dirty="0">
                <a:solidFill>
                  <a:srgbClr val="333333"/>
                </a:solidFill>
                <a:effectLst/>
                <a:latin typeface="Open Sans" panose="020B0606030504020204" pitchFamily="34" charset="0"/>
              </a:rPr>
              <a:t> – afin de les sensibiliser à l’importance de faciliter la poursuite de l’allaitement pour les familles qui prennent cette décision</a:t>
            </a:r>
          </a:p>
          <a:p>
            <a:pPr algn="l" fontAlgn="base">
              <a:buFont typeface="Arial" panose="020B0604020202020204" pitchFamily="34" charset="0"/>
              <a:buChar char="•"/>
            </a:pPr>
            <a:r>
              <a:rPr lang="fr-CA" b="0" i="1" u="none" strike="noStrike" dirty="0">
                <a:solidFill>
                  <a:srgbClr val="69549B"/>
                </a:solidFill>
                <a:effectLst/>
                <a:latin typeface="Open Sans" panose="020B0606030504020204" pitchFamily="34" charset="0"/>
                <a:hlinkClick r:id="rId5"/>
              </a:rPr>
              <a:t>Fiches thématiques pour le personnel éducateur</a:t>
            </a:r>
            <a:r>
              <a:rPr lang="fr-CA" b="0" i="0" dirty="0">
                <a:solidFill>
                  <a:srgbClr val="333333"/>
                </a:solidFill>
                <a:effectLst/>
                <a:latin typeface="Open Sans" panose="020B0606030504020204" pitchFamily="34" charset="0"/>
              </a:rPr>
              <a:t> – pour aborder divers enjeux entourant l’allaitement et défaire quelques mythes</a:t>
            </a:r>
          </a:p>
          <a:p>
            <a:pPr algn="l" fontAlgn="base">
              <a:buFont typeface="Arial" panose="020B0604020202020204" pitchFamily="34" charset="0"/>
              <a:buChar char="•"/>
            </a:pPr>
            <a:r>
              <a:rPr lang="fr-CA" b="0" i="0" dirty="0">
                <a:solidFill>
                  <a:srgbClr val="333333"/>
                </a:solidFill>
                <a:effectLst/>
                <a:latin typeface="Open Sans" panose="020B0606030504020204" pitchFamily="34" charset="0"/>
              </a:rPr>
              <a:t>Affiche </a:t>
            </a:r>
            <a:r>
              <a:rPr lang="fr-CA" b="0" i="1" u="none" strike="noStrike" dirty="0">
                <a:solidFill>
                  <a:srgbClr val="69549B"/>
                </a:solidFill>
                <a:effectLst/>
                <a:latin typeface="Open Sans" panose="020B0606030504020204" pitchFamily="34" charset="0"/>
                <a:hlinkClick r:id="rId6"/>
              </a:rPr>
              <a:t>Manipulation du lait maternel</a:t>
            </a:r>
            <a:r>
              <a:rPr lang="fr-CA" b="0" i="0" dirty="0">
                <a:solidFill>
                  <a:srgbClr val="333333"/>
                </a:solidFill>
                <a:effectLst/>
                <a:latin typeface="Open Sans" panose="020B0606030504020204" pitchFamily="34" charset="0"/>
              </a:rPr>
              <a:t> – pour rappeler que la manipulation du lait maternel est aussi simple que celle des autres laits</a:t>
            </a:r>
          </a:p>
          <a:p>
            <a:pPr algn="l" fontAlgn="base">
              <a:buFont typeface="Arial" panose="020B0604020202020204" pitchFamily="34" charset="0"/>
              <a:buChar char="•"/>
            </a:pPr>
            <a:r>
              <a:rPr lang="fr-CA" b="0" i="1" u="none" strike="noStrike" dirty="0">
                <a:solidFill>
                  <a:srgbClr val="69549B"/>
                </a:solidFill>
                <a:effectLst/>
                <a:latin typeface="Open Sans" panose="020B0606030504020204" pitchFamily="34" charset="0"/>
                <a:hlinkClick r:id="rId7"/>
              </a:rPr>
              <a:t>Formulaire d’engagement</a:t>
            </a:r>
            <a:r>
              <a:rPr lang="fr-CA" b="0" i="0" dirty="0">
                <a:solidFill>
                  <a:srgbClr val="333333"/>
                </a:solidFill>
                <a:effectLst/>
                <a:latin typeface="Open Sans" panose="020B0606030504020204" pitchFamily="34" charset="0"/>
              </a:rPr>
              <a:t> – à renvoyer au </a:t>
            </a:r>
            <a:r>
              <a:rPr lang="fr-CA" b="0" i="0" u="none" strike="noStrike" dirty="0">
                <a:solidFill>
                  <a:srgbClr val="69549B"/>
                </a:solidFill>
                <a:effectLst/>
                <a:latin typeface="Open Sans" panose="020B0606030504020204" pitchFamily="34" charset="0"/>
                <a:hlinkClick r:id="rId8"/>
              </a:rPr>
              <a:t>MAQ</a:t>
            </a:r>
            <a:r>
              <a:rPr lang="fr-CA" b="0" i="0" dirty="0">
                <a:solidFill>
                  <a:srgbClr val="333333"/>
                </a:solidFill>
                <a:effectLst/>
                <a:latin typeface="Open Sans" panose="020B0606030504020204" pitchFamily="34" charset="0"/>
              </a:rPr>
              <a:t> pour recevoir l’autocollant et les affiches</a:t>
            </a:r>
          </a:p>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15</a:t>
            </a:fld>
            <a:endParaRPr lang="fr-CA"/>
          </a:p>
        </p:txBody>
      </p:sp>
    </p:spTree>
    <p:extLst>
      <p:ext uri="{BB962C8B-B14F-4D97-AF65-F5344CB8AC3E}">
        <p14:creationId xmlns:p14="http://schemas.microsoft.com/office/powerpoint/2010/main" val="115689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https://jamboard.google.com/d/14ic2WDCvJbqqxaPY3k9a7sUthTIw_4mMw8yxKbHFkF8/edit?usp=sharing</a:t>
            </a:r>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16</a:t>
            </a:fld>
            <a:endParaRPr lang="fr-CA"/>
          </a:p>
        </p:txBody>
      </p:sp>
    </p:spTree>
    <p:extLst>
      <p:ext uri="{BB962C8B-B14F-4D97-AF65-F5344CB8AC3E}">
        <p14:creationId xmlns:p14="http://schemas.microsoft.com/office/powerpoint/2010/main" val="180118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b="0" i="0" u="none" strike="noStrike" baseline="0" dirty="0">
                <a:solidFill>
                  <a:srgbClr val="000000"/>
                </a:solidFill>
                <a:latin typeface="Adobe Garamond Pro"/>
              </a:rPr>
              <a:t>Ce n’est pas parce qu’un enfant est encore allaité qu’il n’est pas prêt à intégrer un service de garde. La poursuite de l’allaitement permet à l’enfant de conserver ce repère important et de maintenir une certaine continuité. Le sevrage serait un changement supplémentaire pour lui, alors qu’il doit déjà s’adapter à de nouvelles personnes, un nouvel environnement et la présence d’autres enfants. De plus, la fréquentation d’un service de garde représente la première longue séparation pour les jeunes enfants, qui coïncide souvent avec la période d’anxiété de séparation. Il est donc tout à fait normal que la période d’adaptation soit plus ou moins longue selon chaque enfant. </a:t>
            </a:r>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17</a:t>
            </a:fld>
            <a:endParaRPr lang="fr-CA"/>
          </a:p>
        </p:txBody>
      </p:sp>
    </p:spTree>
    <p:extLst>
      <p:ext uri="{BB962C8B-B14F-4D97-AF65-F5344CB8AC3E}">
        <p14:creationId xmlns:p14="http://schemas.microsoft.com/office/powerpoint/2010/main" val="267369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b="0" i="0" u="none" strike="noStrike" baseline="0" dirty="0">
                <a:solidFill>
                  <a:srgbClr val="000000"/>
                </a:solidFill>
                <a:latin typeface="Adobe Garamond Pro"/>
              </a:rPr>
              <a:t>Vous pourriez proposer aux parents d’instaurer une routine de visites d’allaitement, afin d’éviter qu’ils se présentent à tout moment et perturbent les activités du groupe. Le moment entre l’heure du diner et la sieste par exemple pourrait être propice à ces visites. De plus, un horaire stable de visites aide l’enfant à se repérer dans le temps, ce qui contribue à renforcer son sentiment de sécurité affective. </a:t>
            </a:r>
          </a:p>
          <a:p>
            <a:endParaRPr lang="fr-CA" sz="1800" b="0" i="0" u="none" strike="noStrike" baseline="0" dirty="0">
              <a:solidFill>
                <a:srgbClr val="000000"/>
              </a:solidFill>
              <a:latin typeface="Adobe Garamond Pro"/>
            </a:endParaRPr>
          </a:p>
          <a:p>
            <a:r>
              <a:rPr lang="fr-CA" sz="1800" b="0" i="0" u="none" strike="noStrike" baseline="0" dirty="0">
                <a:solidFill>
                  <a:srgbClr val="000000"/>
                </a:solidFill>
                <a:latin typeface="Adobe Garamond Pro"/>
              </a:rPr>
              <a:t>Il est possible d’accueillir les parents qui souhaitent allaiter sur place même si le service de garde ne dispose pas d’une salle d’allaitement. Certaines femmes seront heureuses de pouvoir allaiter au milieu des autres enfants, tandis que d’autres préfèreront avoir la possibilité de le faire dans un espace privé et calme. En communiquant avec les parents, il sera possible d’évaluer leurs besoins, d’exposer vos contraintes et de convenir d’un endroit. </a:t>
            </a:r>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18</a:t>
            </a:fld>
            <a:endParaRPr lang="fr-CA"/>
          </a:p>
        </p:txBody>
      </p:sp>
    </p:spTree>
    <p:extLst>
      <p:ext uri="{BB962C8B-B14F-4D97-AF65-F5344CB8AC3E}">
        <p14:creationId xmlns:p14="http://schemas.microsoft.com/office/powerpoint/2010/main" val="201492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15 min</a:t>
            </a:r>
          </a:p>
          <a:p>
            <a:r>
              <a:rPr lang="en-CA" dirty="0" err="1"/>
              <a:t>En</a:t>
            </a:r>
            <a:r>
              <a:rPr lang="en-CA" dirty="0"/>
              <a:t> </a:t>
            </a:r>
            <a:r>
              <a:rPr lang="en-CA" dirty="0" err="1"/>
              <a:t>groupe</a:t>
            </a:r>
            <a:r>
              <a:rPr lang="en-CA" dirty="0"/>
              <a:t>, </a:t>
            </a:r>
            <a:r>
              <a:rPr lang="en-CA" dirty="0" err="1"/>
              <a:t>sortir</a:t>
            </a:r>
            <a:r>
              <a:rPr lang="en-CA" dirty="0"/>
              <a:t> </a:t>
            </a:r>
            <a:r>
              <a:rPr lang="en-CA" dirty="0" err="1"/>
              <a:t>bonnes</a:t>
            </a:r>
            <a:r>
              <a:rPr lang="en-CA" dirty="0"/>
              <a:t> </a:t>
            </a:r>
            <a:r>
              <a:rPr lang="en-CA" dirty="0" err="1"/>
              <a:t>expériences</a:t>
            </a:r>
            <a:endParaRPr lang="en-CA" dirty="0"/>
          </a:p>
          <a:p>
            <a:r>
              <a:rPr lang="en-CA" dirty="0"/>
              <a:t>1 </a:t>
            </a:r>
            <a:r>
              <a:rPr lang="en-CA" dirty="0" err="1"/>
              <a:t>porte</a:t>
            </a:r>
            <a:r>
              <a:rPr lang="en-CA" dirty="0"/>
              <a:t>-parole qui </a:t>
            </a:r>
            <a:r>
              <a:rPr lang="en-CA" dirty="0" err="1"/>
              <a:t>ressort</a:t>
            </a:r>
            <a:r>
              <a:rPr lang="en-CA" dirty="0"/>
              <a:t> un </a:t>
            </a:r>
            <a:r>
              <a:rPr lang="en-CA" dirty="0" err="1"/>
              <a:t>élément</a:t>
            </a:r>
            <a:r>
              <a:rPr lang="en-CA" dirty="0"/>
              <a:t> à </a:t>
            </a:r>
            <a:r>
              <a:rPr lang="en-CA" dirty="0" err="1"/>
              <a:t>partager</a:t>
            </a:r>
            <a:r>
              <a:rPr lang="en-CA" dirty="0"/>
              <a:t> </a:t>
            </a:r>
            <a:r>
              <a:rPr lang="en-CA" dirty="0" err="1"/>
              <a:t>en</a:t>
            </a:r>
            <a:r>
              <a:rPr lang="en-CA" dirty="0"/>
              <a:t> grand </a:t>
            </a:r>
            <a:r>
              <a:rPr lang="en-CA" dirty="0" err="1"/>
              <a:t>groupe</a:t>
            </a:r>
            <a:endParaRPr lang="en-CA" dirty="0"/>
          </a:p>
          <a:p>
            <a:endParaRPr lang="en-CA" dirty="0"/>
          </a:p>
          <a:p>
            <a:pPr marL="0" indent="0">
              <a:lnSpc>
                <a:spcPct val="150000"/>
              </a:lnSpc>
              <a:spcBef>
                <a:spcPts val="1200"/>
              </a:spcBef>
              <a:spcAft>
                <a:spcPts val="600"/>
              </a:spcAft>
              <a:buFont typeface="Arial" panose="020B0604020202020204" pitchFamily="34" charset="0"/>
              <a:buNone/>
            </a:pPr>
            <a:r>
              <a:rPr lang="fr-CA" dirty="0">
                <a:solidFill>
                  <a:schemeClr val="tx2"/>
                </a:solidFill>
              </a:rPr>
              <a:t>Quelle est la perception de l’allaitement chez vos RSG?</a:t>
            </a:r>
          </a:p>
          <a:p>
            <a:pPr marL="0" indent="0">
              <a:lnSpc>
                <a:spcPct val="150000"/>
              </a:lnSpc>
              <a:spcBef>
                <a:spcPts val="1200"/>
              </a:spcBef>
              <a:spcAft>
                <a:spcPts val="600"/>
              </a:spcAft>
              <a:buFont typeface="Arial" panose="020B0604020202020204" pitchFamily="34" charset="0"/>
              <a:buNone/>
            </a:pPr>
            <a:r>
              <a:rPr lang="fr-CA" dirty="0">
                <a:solidFill>
                  <a:schemeClr val="tx2"/>
                </a:solidFill>
              </a:rPr>
              <a:t>Concernant votre accompagnement des RSG, quels sont vos défis? </a:t>
            </a:r>
          </a:p>
          <a:p>
            <a:pPr marL="0" indent="0">
              <a:lnSpc>
                <a:spcPct val="150000"/>
              </a:lnSpc>
              <a:spcBef>
                <a:spcPts val="1200"/>
              </a:spcBef>
              <a:spcAft>
                <a:spcPts val="600"/>
              </a:spcAft>
              <a:buFont typeface="Arial" panose="020B0604020202020204" pitchFamily="34" charset="0"/>
              <a:buNone/>
            </a:pPr>
            <a:r>
              <a:rPr lang="fr-CA" dirty="0">
                <a:solidFill>
                  <a:srgbClr val="003E7E"/>
                </a:solidFill>
              </a:rPr>
              <a:t>Quelles sont vos ressources? </a:t>
            </a:r>
          </a:p>
          <a:p>
            <a:pPr marL="0" indent="0">
              <a:lnSpc>
                <a:spcPct val="150000"/>
              </a:lnSpc>
              <a:spcBef>
                <a:spcPts val="1200"/>
              </a:spcBef>
              <a:spcAft>
                <a:spcPts val="600"/>
              </a:spcAft>
              <a:buFont typeface="Arial" panose="020B0604020202020204" pitchFamily="34" charset="0"/>
              <a:buNone/>
            </a:pPr>
            <a:r>
              <a:rPr lang="fr-CA" dirty="0">
                <a:solidFill>
                  <a:srgbClr val="003E7E"/>
                </a:solidFill>
              </a:rPr>
              <a:t>Qu’est-ce que le BC fait pour soutenir les RSG? </a:t>
            </a:r>
          </a:p>
          <a:p>
            <a:pPr marL="0" marR="0" lvl="0" indent="0" algn="just" defTabSz="914400" rtl="0" eaLnBrk="1" fontAlgn="auto" latinLnBrk="0" hangingPunct="1">
              <a:lnSpc>
                <a:spcPct val="100000"/>
              </a:lnSpc>
              <a:spcBef>
                <a:spcPts val="1200"/>
              </a:spcBef>
              <a:spcAft>
                <a:spcPts val="1200"/>
              </a:spcAft>
              <a:buClrTx/>
              <a:buSzTx/>
              <a:buFontTx/>
              <a:buNone/>
              <a:tabLst/>
              <a:defRPr/>
            </a:pPr>
            <a:r>
              <a:rPr lang="fr-CA" dirty="0">
                <a:solidFill>
                  <a:schemeClr val="tx2"/>
                </a:solidFill>
              </a:rPr>
              <a:t>Quelles pratiques sont maitrisées? </a:t>
            </a:r>
          </a:p>
          <a:p>
            <a:pPr marL="0" marR="0" lvl="0" indent="0" algn="just" defTabSz="914400" rtl="0" eaLnBrk="1" fontAlgn="auto" latinLnBrk="0" hangingPunct="1">
              <a:lnSpc>
                <a:spcPct val="100000"/>
              </a:lnSpc>
              <a:spcBef>
                <a:spcPts val="1200"/>
              </a:spcBef>
              <a:spcAft>
                <a:spcPts val="1200"/>
              </a:spcAft>
              <a:buClrTx/>
              <a:buSzTx/>
              <a:buFontTx/>
              <a:buNone/>
              <a:tabLst/>
              <a:defRPr/>
            </a:pPr>
            <a:r>
              <a:rPr lang="fr-CA" dirty="0">
                <a:solidFill>
                  <a:srgbClr val="003E7E"/>
                </a:solidFill>
                <a:latin typeface="Arial" panose="020B0604020202020204" pitchFamily="34" charset="0"/>
                <a:cs typeface="Arial" panose="020B0604020202020204" pitchFamily="34" charset="0"/>
              </a:rPr>
              <a:t>Phrases que vous entendez régulièrement </a:t>
            </a:r>
          </a:p>
          <a:p>
            <a:pPr marL="0" marR="0" lvl="0" indent="0" algn="just" defTabSz="914400" rtl="0" eaLnBrk="1" fontAlgn="auto" latinLnBrk="0" hangingPunct="1">
              <a:lnSpc>
                <a:spcPct val="100000"/>
              </a:lnSpc>
              <a:spcBef>
                <a:spcPts val="1200"/>
              </a:spcBef>
              <a:spcAft>
                <a:spcPts val="1200"/>
              </a:spcAft>
              <a:buClrTx/>
              <a:buSzTx/>
              <a:buFontTx/>
              <a:buNone/>
              <a:tabLst/>
              <a:defRPr/>
            </a:pPr>
            <a:r>
              <a:rPr lang="fr-CA" dirty="0">
                <a:solidFill>
                  <a:srgbClr val="003E7E"/>
                </a:solidFill>
                <a:latin typeface="Arial" panose="020B0604020202020204" pitchFamily="34" charset="0"/>
                <a:cs typeface="Arial" panose="020B0604020202020204" pitchFamily="34" charset="0"/>
              </a:rPr>
              <a:t>Freins à l’allaitement? </a:t>
            </a:r>
            <a:endParaRPr lang="fr-CA" dirty="0">
              <a:solidFill>
                <a:schemeClr val="tx2"/>
              </a:solidFill>
            </a:endParaRPr>
          </a:p>
          <a:p>
            <a:pPr marL="0" indent="0" algn="just">
              <a:spcBef>
                <a:spcPts val="1200"/>
              </a:spcBef>
              <a:spcAft>
                <a:spcPts val="1200"/>
              </a:spcAft>
              <a:buFont typeface="Arial" panose="020B0604020202020204" pitchFamily="34" charset="0"/>
              <a:buNone/>
            </a:pPr>
            <a:r>
              <a:rPr lang="fr-CA" dirty="0">
                <a:solidFill>
                  <a:schemeClr val="accent6"/>
                </a:solidFill>
              </a:rPr>
              <a:t>Est-ce que la RSG fait preuve d’ouverture et de non-jugement face au choix des parents?</a:t>
            </a:r>
          </a:p>
          <a:p>
            <a:pPr marL="0" indent="0" algn="just">
              <a:spcBef>
                <a:spcPts val="1200"/>
              </a:spcBef>
              <a:spcAft>
                <a:spcPts val="1200"/>
              </a:spcAft>
              <a:buFont typeface="Arial" panose="020B0604020202020204" pitchFamily="34" charset="0"/>
              <a:buNone/>
            </a:pPr>
            <a:r>
              <a:rPr lang="fr-CA" dirty="0">
                <a:solidFill>
                  <a:schemeClr val="accent6"/>
                </a:solidFill>
              </a:rPr>
              <a:t>Est-ce que la RSG offre la possibilité au parent (mère et père) de venir nourrir son poupon?</a:t>
            </a:r>
          </a:p>
          <a:p>
            <a:pPr marL="0" indent="0" algn="just">
              <a:spcBef>
                <a:spcPts val="1200"/>
              </a:spcBef>
              <a:spcAft>
                <a:spcPts val="1200"/>
              </a:spcAft>
              <a:buFont typeface="Arial" panose="020B0604020202020204" pitchFamily="34" charset="0"/>
              <a:buNone/>
            </a:pPr>
            <a:r>
              <a:rPr lang="fr-CA" dirty="0">
                <a:solidFill>
                  <a:schemeClr val="accent6"/>
                </a:solidFill>
              </a:rPr>
              <a:t>Est-ce que l’aménagement est adapté pour accueillir le parent? </a:t>
            </a:r>
          </a:p>
          <a:p>
            <a:pPr marL="0" indent="0" algn="just">
              <a:spcBef>
                <a:spcPts val="1200"/>
              </a:spcBef>
              <a:spcAft>
                <a:spcPts val="1200"/>
              </a:spcAft>
              <a:buFont typeface="Arial" panose="020B0604020202020204" pitchFamily="34" charset="0"/>
              <a:buNone/>
            </a:pPr>
            <a:r>
              <a:rPr lang="fr-CA" dirty="0">
                <a:solidFill>
                  <a:schemeClr val="accent6"/>
                </a:solidFill>
              </a:rPr>
              <a:t>S’il est possible pour un parent de venir allaiter son enfant, est-ce que cette information est communiquée aux parents? Comment? </a:t>
            </a:r>
          </a:p>
          <a:p>
            <a:pPr marL="457200" indent="-457200" algn="just">
              <a:spcBef>
                <a:spcPts val="1200"/>
              </a:spcBef>
              <a:spcAft>
                <a:spcPts val="1200"/>
              </a:spcAft>
              <a:buFont typeface="Arial" panose="020B0604020202020204" pitchFamily="34" charset="0"/>
              <a:buChar char="•"/>
            </a:pPr>
            <a:endParaRPr lang="fr-CA" dirty="0">
              <a:solidFill>
                <a:schemeClr val="accent6"/>
              </a:solidFill>
            </a:endParaRPr>
          </a:p>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19</a:t>
            </a:fld>
            <a:endParaRPr lang="fr-CA"/>
          </a:p>
        </p:txBody>
      </p:sp>
    </p:spTree>
    <p:extLst>
      <p:ext uri="{BB962C8B-B14F-4D97-AF65-F5344CB8AC3E}">
        <p14:creationId xmlns:p14="http://schemas.microsoft.com/office/powerpoint/2010/main" val="22800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 ne rentrera</a:t>
            </a:r>
            <a:r>
              <a:rPr lang="fr-CA" baseline="0" dirty="0"/>
              <a:t> pas dans de la théorie nutritionnelle ici.</a:t>
            </a:r>
          </a:p>
          <a:p>
            <a:r>
              <a:rPr lang="fr-CA" baseline="0" dirty="0"/>
              <a:t>Par contre, si vous souhaitez bonifiez vos connaissances, il y a 3 formations disponibles sur le thème des poupons. </a:t>
            </a: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C0F2B1-BDEE-4591-B955-6A904EDEB27A}"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14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p.43 GP </a:t>
            </a:r>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22</a:t>
            </a:fld>
            <a:endParaRPr lang="fr-CA"/>
          </a:p>
        </p:txBody>
      </p:sp>
    </p:spTree>
    <p:extLst>
      <p:ext uri="{BB962C8B-B14F-4D97-AF65-F5344CB8AC3E}">
        <p14:creationId xmlns:p14="http://schemas.microsoft.com/office/powerpoint/2010/main" val="186112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CA" b="1" dirty="0"/>
              <a:t>Intro 5</a:t>
            </a:r>
            <a:r>
              <a:rPr lang="fr-CA" b="1" baseline="0" dirty="0"/>
              <a:t> min</a:t>
            </a:r>
            <a:endParaRPr lang="fr-CA" b="1"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2</a:t>
            </a:fld>
            <a:endParaRPr lang="fr-CA"/>
          </a:p>
        </p:txBody>
      </p:sp>
    </p:spTree>
    <p:extLst>
      <p:ext uri="{BB962C8B-B14F-4D97-AF65-F5344CB8AC3E}">
        <p14:creationId xmlns:p14="http://schemas.microsoft.com/office/powerpoint/2010/main" val="1306100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400"/>
              </a:spcBef>
              <a:spcAft>
                <a:spcPts val="500"/>
              </a:spcAft>
            </a:pPr>
            <a:r>
              <a:rPr lang="fr-CA" sz="1200" b="1" dirty="0">
                <a:solidFill>
                  <a:schemeClr val="accent6"/>
                </a:solidFill>
              </a:rPr>
              <a:t>*Sondage</a:t>
            </a:r>
          </a:p>
          <a:p>
            <a:pPr>
              <a:lnSpc>
                <a:spcPct val="100000"/>
              </a:lnSpc>
              <a:spcBef>
                <a:spcPts val="400"/>
              </a:spcBef>
              <a:spcAft>
                <a:spcPts val="500"/>
              </a:spcAft>
            </a:pPr>
            <a:endParaRPr lang="fr-CA" sz="1200" dirty="0">
              <a:solidFill>
                <a:schemeClr val="accent6"/>
              </a:solidFill>
            </a:endParaRPr>
          </a:p>
          <a:p>
            <a:pPr>
              <a:lnSpc>
                <a:spcPct val="100000"/>
              </a:lnSpc>
              <a:spcBef>
                <a:spcPts val="400"/>
              </a:spcBef>
              <a:spcAft>
                <a:spcPts val="500"/>
              </a:spcAft>
            </a:pPr>
            <a:r>
              <a:rPr lang="fr-CA" sz="1200" dirty="0">
                <a:solidFill>
                  <a:schemeClr val="accent6"/>
                </a:solidFill>
              </a:rPr>
              <a:t>Des informations à transmettre et à recueillir :</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Horaire des repas à la maison</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Alimentation autonome (DME) ou pas</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Aliments servis à la maison ou introduits</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Allergies/intolérances alimentaires</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Stade de développement du poupon (il mange seul ou avec aide, les textures utilisées, etc.)</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Comportements alimentaires du poupon (préférences, appétit, rythme, etc.)</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Aménagement à la maison (chaise, assis sur le parent, ustensiles, vaisselle utilisée)</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Différences culturelles, croyances et traditions</a:t>
            </a:r>
          </a:p>
          <a:p>
            <a:pPr marL="342900" indent="-342900">
              <a:lnSpc>
                <a:spcPct val="100000"/>
              </a:lnSpc>
              <a:spcBef>
                <a:spcPts val="400"/>
              </a:spcBef>
              <a:spcAft>
                <a:spcPts val="500"/>
              </a:spcAft>
              <a:buFont typeface="Arial" panose="020B0604020202020204" pitchFamily="34" charset="0"/>
              <a:buChar char="•"/>
            </a:pPr>
            <a:r>
              <a:rPr lang="fr-CA" sz="1200" dirty="0">
                <a:solidFill>
                  <a:schemeClr val="accent6"/>
                </a:solidFill>
              </a:rPr>
              <a:t>Contexte du repas (les parents mangent avec le poupon, présence ou non d’écrans, durée du repas, le poupon mange en tenant sa doudou dans une main, etc.)</a:t>
            </a:r>
          </a:p>
          <a:p>
            <a:pPr marL="0" indent="0">
              <a:spcAft>
                <a:spcPts val="800"/>
              </a:spcAft>
              <a:buFont typeface="Arial" panose="020B0604020202020204" pitchFamily="34" charset="0"/>
              <a:buNone/>
            </a:pPr>
            <a:endParaRPr lang="fr-CA" dirty="0">
              <a:solidFill>
                <a:srgbClr val="003E7E"/>
              </a:solidFill>
            </a:endParaRPr>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23</a:t>
            </a:fld>
            <a:endParaRPr lang="fr-CA"/>
          </a:p>
        </p:txBody>
      </p:sp>
    </p:spTree>
    <p:extLst>
      <p:ext uri="{BB962C8B-B14F-4D97-AF65-F5344CB8AC3E}">
        <p14:creationId xmlns:p14="http://schemas.microsoft.com/office/powerpoint/2010/main" val="188191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en-CA" dirty="0">
                <a:solidFill>
                  <a:srgbClr val="003E7E"/>
                </a:solidFill>
              </a:rPr>
              <a:t>Importance du </a:t>
            </a:r>
            <a:r>
              <a:rPr lang="en-CA" dirty="0" err="1">
                <a:solidFill>
                  <a:srgbClr val="003E7E"/>
                </a:solidFill>
              </a:rPr>
              <a:t>partenariat</a:t>
            </a:r>
            <a:r>
              <a:rPr lang="en-CA" dirty="0">
                <a:solidFill>
                  <a:srgbClr val="003E7E"/>
                </a:solidFill>
              </a:rPr>
              <a:t> (atelier 2) </a:t>
            </a:r>
            <a:endParaRPr lang="fr-CA" dirty="0"/>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24</a:t>
            </a:fld>
            <a:endParaRPr lang="fr-CA"/>
          </a:p>
        </p:txBody>
      </p:sp>
    </p:spTree>
    <p:extLst>
      <p:ext uri="{BB962C8B-B14F-4D97-AF65-F5344CB8AC3E}">
        <p14:creationId xmlns:p14="http://schemas.microsoft.com/office/powerpoint/2010/main" val="379811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t>
            </a:r>
            <a:r>
              <a:rPr lang="en-CA" dirty="0" err="1"/>
              <a:t>Outil</a:t>
            </a:r>
            <a:r>
              <a:rPr lang="en-CA" dirty="0"/>
              <a:t> à </a:t>
            </a:r>
            <a:r>
              <a:rPr lang="en-CA" dirty="0" err="1"/>
              <a:t>envoyer</a:t>
            </a:r>
            <a:r>
              <a:rPr lang="en-CA" dirty="0"/>
              <a:t> format PDF</a:t>
            </a:r>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25</a:t>
            </a:fld>
            <a:endParaRPr lang="fr-CA"/>
          </a:p>
        </p:txBody>
      </p:sp>
    </p:spTree>
    <p:extLst>
      <p:ext uri="{BB962C8B-B14F-4D97-AF65-F5344CB8AC3E}">
        <p14:creationId xmlns:p14="http://schemas.microsoft.com/office/powerpoint/2010/main" val="4011693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Pas trop » de sucre ajouté dans les collations/desserts cuisinés </a:t>
            </a:r>
          </a:p>
          <a:p>
            <a:endParaRPr lang="fr-CA" dirty="0"/>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26</a:t>
            </a:fld>
            <a:endParaRPr lang="fr-CA"/>
          </a:p>
        </p:txBody>
      </p:sp>
    </p:spTree>
    <p:extLst>
      <p:ext uri="{BB962C8B-B14F-4D97-AF65-F5344CB8AC3E}">
        <p14:creationId xmlns:p14="http://schemas.microsoft.com/office/powerpoint/2010/main" val="402785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28</a:t>
            </a:fld>
            <a:endParaRPr lang="fr-CA"/>
          </a:p>
        </p:txBody>
      </p:sp>
    </p:spTree>
    <p:extLst>
      <p:ext uri="{BB962C8B-B14F-4D97-AF65-F5344CB8AC3E}">
        <p14:creationId xmlns:p14="http://schemas.microsoft.com/office/powerpoint/2010/main" val="1464130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15 minutes </a:t>
            </a:r>
          </a:p>
          <a:p>
            <a:endParaRPr lang="en-CA" dirty="0"/>
          </a:p>
          <a:p>
            <a:r>
              <a:rPr lang="en-CA" dirty="0" err="1"/>
              <a:t>En</a:t>
            </a:r>
            <a:r>
              <a:rPr lang="en-CA" dirty="0"/>
              <a:t> </a:t>
            </a:r>
            <a:r>
              <a:rPr lang="en-CA" dirty="0" err="1"/>
              <a:t>groupe</a:t>
            </a:r>
            <a:r>
              <a:rPr lang="en-CA" dirty="0"/>
              <a:t>, </a:t>
            </a:r>
            <a:r>
              <a:rPr lang="en-CA" dirty="0" err="1"/>
              <a:t>sortir</a:t>
            </a:r>
            <a:r>
              <a:rPr lang="en-CA" dirty="0"/>
              <a:t> </a:t>
            </a:r>
            <a:r>
              <a:rPr lang="en-CA" dirty="0" err="1"/>
              <a:t>bonnes</a:t>
            </a:r>
            <a:r>
              <a:rPr lang="en-CA" dirty="0"/>
              <a:t> </a:t>
            </a:r>
            <a:r>
              <a:rPr lang="en-CA" dirty="0" err="1"/>
              <a:t>expériences</a:t>
            </a:r>
            <a:endParaRPr lang="en-CA" dirty="0"/>
          </a:p>
          <a:p>
            <a:r>
              <a:rPr lang="en-CA" dirty="0"/>
              <a:t>1 </a:t>
            </a:r>
            <a:r>
              <a:rPr lang="en-CA" dirty="0" err="1"/>
              <a:t>porte</a:t>
            </a:r>
            <a:r>
              <a:rPr lang="en-CA" dirty="0"/>
              <a:t>-parole qui resort un </a:t>
            </a:r>
            <a:r>
              <a:rPr lang="en-CA" dirty="0" err="1"/>
              <a:t>élément</a:t>
            </a:r>
            <a:r>
              <a:rPr lang="en-CA" dirty="0"/>
              <a:t> à </a:t>
            </a:r>
            <a:r>
              <a:rPr lang="en-CA" dirty="0" err="1"/>
              <a:t>partager</a:t>
            </a:r>
            <a:r>
              <a:rPr lang="en-CA" dirty="0"/>
              <a:t> </a:t>
            </a:r>
            <a:r>
              <a:rPr lang="en-CA" dirty="0" err="1"/>
              <a:t>en</a:t>
            </a:r>
            <a:r>
              <a:rPr lang="en-CA" dirty="0"/>
              <a:t> grand </a:t>
            </a:r>
            <a:r>
              <a:rPr lang="en-CA" dirty="0" err="1"/>
              <a:t>groupe</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accent6"/>
                </a:solidFill>
              </a:rPr>
              <a:t>Selon vous, pourquoi plusieurs RSG refusent d’accueillir des poupons ? *Freins à l’accueil des poupons? </a:t>
            </a:r>
          </a:p>
          <a:p>
            <a:pPr marL="0" indent="0" algn="just">
              <a:lnSpc>
                <a:spcPct val="150000"/>
              </a:lnSpc>
              <a:spcBef>
                <a:spcPts val="1200"/>
              </a:spcBef>
              <a:spcAft>
                <a:spcPts val="1200"/>
              </a:spcAft>
              <a:buFont typeface="Arial" panose="020B0604020202020204" pitchFamily="34" charset="0"/>
              <a:buNone/>
            </a:pPr>
            <a:r>
              <a:rPr lang="fr-CA" dirty="0">
                <a:solidFill>
                  <a:schemeClr val="accent6"/>
                </a:solidFill>
              </a:rPr>
              <a:t>Qu’est-ce qui pourrait les encourager à le faire davantage ? </a:t>
            </a:r>
          </a:p>
          <a:p>
            <a:pPr marL="0" indent="0" algn="just">
              <a:lnSpc>
                <a:spcPct val="150000"/>
              </a:lnSpc>
              <a:spcBef>
                <a:spcPts val="1200"/>
              </a:spcBef>
              <a:spcAft>
                <a:spcPts val="1200"/>
              </a:spcAft>
              <a:buFont typeface="Arial" panose="020B0604020202020204" pitchFamily="34" charset="0"/>
              <a:buNone/>
            </a:pPr>
            <a:r>
              <a:rPr lang="fr-CA" dirty="0">
                <a:solidFill>
                  <a:srgbClr val="003E7E"/>
                </a:solidFill>
              </a:rPr>
              <a:t>Qu’est-ce que le BC fait pour soutenir les RSG lors de l’accueil de poupons?</a:t>
            </a:r>
            <a:endParaRPr lang="fr-CA" dirty="0">
              <a:solidFill>
                <a:schemeClr val="accent6"/>
              </a:solidFill>
            </a:endParaRPr>
          </a:p>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29</a:t>
            </a:fld>
            <a:endParaRPr lang="fr-CA"/>
          </a:p>
        </p:txBody>
      </p:sp>
    </p:spTree>
    <p:extLst>
      <p:ext uri="{BB962C8B-B14F-4D97-AF65-F5344CB8AC3E}">
        <p14:creationId xmlns:p14="http://schemas.microsoft.com/office/powerpoint/2010/main" val="11956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Se projeter dans leur propre pratique: petit plan d’action personnalisé (ÉCRIT)</a:t>
            </a:r>
          </a:p>
          <a:p>
            <a:r>
              <a:rPr lang="fr-CA" dirty="0"/>
              <a:t>Retour en plénière </a:t>
            </a:r>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31</a:t>
            </a:fld>
            <a:endParaRPr lang="fr-CA"/>
          </a:p>
        </p:txBody>
      </p:sp>
    </p:spTree>
    <p:extLst>
      <p:ext uri="{BB962C8B-B14F-4D97-AF65-F5344CB8AC3E}">
        <p14:creationId xmlns:p14="http://schemas.microsoft.com/office/powerpoint/2010/main" val="402838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https://forms.office.com/r/TP2by6A0gZ</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C0F2B1-BDEE-4591-B955-6A904EDEB27A}"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5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3</a:t>
            </a:fld>
            <a:endParaRPr lang="fr-CA"/>
          </a:p>
        </p:txBody>
      </p:sp>
    </p:spTree>
    <p:extLst>
      <p:ext uri="{BB962C8B-B14F-4D97-AF65-F5344CB8AC3E}">
        <p14:creationId xmlns:p14="http://schemas.microsoft.com/office/powerpoint/2010/main" val="276918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Sondage qui</a:t>
            </a:r>
            <a:r>
              <a:rPr lang="fr-CA" baseline="0" dirty="0"/>
              <a:t> était là à activité 1 et 2</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Je n’étais pas présente aux deux activités</a:t>
            </a:r>
          </a:p>
          <a:p>
            <a:r>
              <a:rPr lang="fr-CA" baseline="0" dirty="0"/>
              <a:t>J’étais présente à l’activité 1 uniquement</a:t>
            </a:r>
          </a:p>
          <a:p>
            <a:r>
              <a:rPr lang="fr-CA" baseline="0" dirty="0"/>
              <a:t>J’étais présente à l’activité 2 uniquement</a:t>
            </a:r>
          </a:p>
          <a:p>
            <a:r>
              <a:rPr lang="fr-CA" baseline="0" dirty="0"/>
              <a:t>J’étais présente aux deux activités</a:t>
            </a:r>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4</a:t>
            </a:fld>
            <a:endParaRPr lang="fr-CA"/>
          </a:p>
        </p:txBody>
      </p:sp>
    </p:spTree>
    <p:extLst>
      <p:ext uri="{BB962C8B-B14F-4D97-AF65-F5344CB8AC3E}">
        <p14:creationId xmlns:p14="http://schemas.microsoft.com/office/powerpoint/2010/main" val="382727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7</a:t>
            </a:fld>
            <a:endParaRPr lang="fr-CA"/>
          </a:p>
        </p:txBody>
      </p:sp>
    </p:spTree>
    <p:extLst>
      <p:ext uri="{BB962C8B-B14F-4D97-AF65-F5344CB8AC3E}">
        <p14:creationId xmlns:p14="http://schemas.microsoft.com/office/powerpoint/2010/main" val="32210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Faire lien entre </a:t>
            </a:r>
            <a:r>
              <a:rPr lang="en-CA" dirty="0" err="1"/>
              <a:t>charte</a:t>
            </a:r>
            <a:r>
              <a:rPr lang="en-CA" dirty="0"/>
              <a:t> et GP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r>
              <a:rPr lang="en-CA" dirty="0" err="1"/>
              <a:t>Outil</a:t>
            </a:r>
            <a:r>
              <a:rPr lang="en-CA" dirty="0"/>
              <a:t> à </a:t>
            </a:r>
            <a:r>
              <a:rPr lang="en-CA" dirty="0" err="1"/>
              <a:t>envoyer</a:t>
            </a:r>
            <a:r>
              <a:rPr lang="en-CA" dirty="0"/>
              <a:t> format PDF</a:t>
            </a:r>
            <a:endParaRPr lang="fr-CA" dirty="0"/>
          </a:p>
          <a:p>
            <a:r>
              <a:rPr lang="fr-CA" dirty="0"/>
              <a:t>Ouvrir en PDF pour que</a:t>
            </a:r>
            <a:r>
              <a:rPr lang="fr-CA" baseline="0" dirty="0"/>
              <a:t> ce soit plus lisible!</a:t>
            </a:r>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8</a:t>
            </a:fld>
            <a:endParaRPr lang="fr-CA"/>
          </a:p>
        </p:txBody>
      </p:sp>
    </p:spTree>
    <p:extLst>
      <p:ext uri="{BB962C8B-B14F-4D97-AF65-F5344CB8AC3E}">
        <p14:creationId xmlns:p14="http://schemas.microsoft.com/office/powerpoint/2010/main" val="327491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00000"/>
              </a:lnSpc>
              <a:spcBef>
                <a:spcPts val="1200"/>
              </a:spcBef>
              <a:spcAft>
                <a:spcPts val="1200"/>
              </a:spcAft>
              <a:buFont typeface="Arial" panose="020B0604020202020204" pitchFamily="34" charset="0"/>
              <a:buNone/>
            </a:pPr>
            <a:r>
              <a:rPr lang="fr-CA" dirty="0">
                <a:solidFill>
                  <a:srgbClr val="003E7E"/>
                </a:solidFill>
              </a:rPr>
              <a:t>Le lait maternel est le meilleur aliment pour le poupon</a:t>
            </a:r>
          </a:p>
          <a:p>
            <a:pPr marL="0" indent="0">
              <a:lnSpc>
                <a:spcPct val="100000"/>
              </a:lnSpc>
              <a:spcBef>
                <a:spcPts val="1200"/>
              </a:spcBef>
              <a:spcAft>
                <a:spcPts val="1200"/>
              </a:spcAft>
              <a:buFont typeface="Arial" panose="020B0604020202020204" pitchFamily="34" charset="0"/>
              <a:buNone/>
            </a:pPr>
            <a:r>
              <a:rPr lang="fr-CA" dirty="0">
                <a:solidFill>
                  <a:srgbClr val="003E7E"/>
                </a:solidFill>
              </a:rPr>
              <a:t>Il lui assure une croissance et une protection immunologique optimale jusqu’à l’âge de 6 mois</a:t>
            </a:r>
          </a:p>
          <a:p>
            <a:pPr marL="0" indent="0">
              <a:lnSpc>
                <a:spcPct val="100000"/>
              </a:lnSpc>
              <a:spcBef>
                <a:spcPts val="1200"/>
              </a:spcBef>
              <a:spcAft>
                <a:spcPts val="1200"/>
              </a:spcAft>
              <a:buFont typeface="Arial" panose="020B0604020202020204" pitchFamily="34" charset="0"/>
              <a:buNone/>
            </a:pPr>
            <a:r>
              <a:rPr lang="fr-CA" dirty="0">
                <a:solidFill>
                  <a:srgbClr val="003E7E"/>
                </a:solidFill>
              </a:rPr>
              <a:t>La poursuite de l’allaitement est recommandée jusqu’à ce que l’enfant atteigne 2 ans ou plus</a:t>
            </a:r>
          </a:p>
          <a:p>
            <a:pPr marL="0" indent="0">
              <a:lnSpc>
                <a:spcPct val="100000"/>
              </a:lnSpc>
              <a:spcBef>
                <a:spcPts val="1200"/>
              </a:spcBef>
              <a:spcAft>
                <a:spcPts val="1200"/>
              </a:spcAft>
              <a:buFont typeface="Arial" panose="020B0604020202020204" pitchFamily="34" charset="0"/>
              <a:buNone/>
            </a:pPr>
            <a:r>
              <a:rPr lang="fr-CA" dirty="0">
                <a:solidFill>
                  <a:srgbClr val="003E7E"/>
                </a:solidFill>
              </a:rPr>
              <a:t>Les préparations commerciales pour nourrissons enrichies de fer, lorsqu’elles sont préparées de façon appropriées, représentent un substitut sécuritaire pour répondre aux besoins des bébés jusqu’à ce qu’ils atteignent 9 à 12 mois</a:t>
            </a:r>
          </a:p>
          <a:p>
            <a:pPr marL="0" indent="0">
              <a:lnSpc>
                <a:spcPct val="100000"/>
              </a:lnSpc>
              <a:spcBef>
                <a:spcPts val="1200"/>
              </a:spcBef>
              <a:spcAft>
                <a:spcPts val="1200"/>
              </a:spcAft>
              <a:buFont typeface="Arial" panose="020B0604020202020204" pitchFamily="34" charset="0"/>
              <a:buNone/>
            </a:pPr>
            <a:r>
              <a:rPr lang="fr-CA" dirty="0">
                <a:solidFill>
                  <a:srgbClr val="003E7E"/>
                </a:solidFill>
              </a:rPr>
              <a:t>Le service de garde se doit d’être accueillant et soutenant quant aux choix des parents</a:t>
            </a:r>
          </a:p>
          <a:p>
            <a:endParaRPr lang="fr-CA" dirty="0"/>
          </a:p>
        </p:txBody>
      </p:sp>
      <p:sp>
        <p:nvSpPr>
          <p:cNvPr id="4" name="Espace réservé du numéro de diapositive 3"/>
          <p:cNvSpPr>
            <a:spLocks noGrp="1"/>
          </p:cNvSpPr>
          <p:nvPr>
            <p:ph type="sldNum" sz="quarter" idx="5"/>
          </p:nvPr>
        </p:nvSpPr>
        <p:spPr/>
        <p:txBody>
          <a:bodyPr/>
          <a:lstStyle/>
          <a:p>
            <a:fld id="{CCC0F2B1-BDEE-4591-B955-6A904EDEB27A}" type="slidenum">
              <a:rPr lang="fr-CA" smtClean="0"/>
              <a:t>9</a:t>
            </a:fld>
            <a:endParaRPr lang="fr-CA"/>
          </a:p>
        </p:txBody>
      </p:sp>
    </p:spTree>
    <p:extLst>
      <p:ext uri="{BB962C8B-B14F-4D97-AF65-F5344CB8AC3E}">
        <p14:creationId xmlns:p14="http://schemas.microsoft.com/office/powerpoint/2010/main" val="93272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mode d’alimentation du poupon varie selon les motifs personnels, médicaux ou sociaux des parents. Quel que soit le mode qu’ils choisissent (allaitement, lait maternel exprimé, préparations commerciales ou alternance entre les modes), ils apprécient que le service de garde éducatif se montre accueillant, les soutienne et ne les juge pas en ce qui a trait à leur choix. </a:t>
            </a:r>
          </a:p>
          <a:p>
            <a:endParaRPr lang="fr-CA" dirty="0"/>
          </a:p>
          <a:p>
            <a:r>
              <a:rPr lang="fr-CA" dirty="0"/>
              <a:t>*Les mères </a:t>
            </a:r>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10</a:t>
            </a:fld>
            <a:endParaRPr lang="fr-CA"/>
          </a:p>
        </p:txBody>
      </p:sp>
    </p:spTree>
    <p:extLst>
      <p:ext uri="{BB962C8B-B14F-4D97-AF65-F5344CB8AC3E}">
        <p14:creationId xmlns:p14="http://schemas.microsoft.com/office/powerpoint/2010/main" val="76357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Les mères qui retournent au travail sont souvent confrontées à diverses difficultés relativement à la poursuite de l’allaitement. Les services de garde ont donc une occasion unique d’encourager l’allaitement maternel. En plus d’offrir un endroit tranquille où la mère pourra allaiter confortablement son enfant, le service de garde éducatif peut s’entendre avec la mère à propos de ses heures d’allaitement et s’assurer qu’il est possible de la joindre au moment où l’enfant manifeste des signes de faim. </a:t>
            </a:r>
          </a:p>
          <a:p>
            <a:endParaRPr lang="fr-CA" dirty="0"/>
          </a:p>
          <a:p>
            <a:pPr marL="228600" algn="just">
              <a:lnSpc>
                <a:spcPct val="107000"/>
              </a:lnSpc>
              <a:spcAft>
                <a:spcPts val="800"/>
              </a:spcAft>
            </a:pPr>
            <a:r>
              <a:rPr lang="fr-CA"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Aménagement de l’espace :</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Configurer l’espace afin d’éviter les déplacements des meubles lors de la visite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Assurer que l’endroit choisi offre de l’intimité, assure la sécurité et évite le dérangement de la routine des autres enfants du groupe.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Avoir un endroit (tablette, table, crochets, etc.) pour que la mère puisse y déposer ses effets personnels ou les autres accessoires nécessaires à l’allaitement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Prévoir des moyens, dont la possibilité d’utiliser un évier, pour le lavage de mains, de bouteilles et d’accessoires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Prévoir un espace disponible pour le changement de couche ou le changement du bébé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Mettre à la disposition : des couvertures, jetées, lingettes, débarbouillettes ou serviettes en papier et une poubelle.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fr-CA"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Choix d’une chaise d’allaitement:</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Privilégier une chaise avec des appui-bras rembourrés pour augmenter le confort ; </a:t>
            </a:r>
          </a:p>
          <a:p>
            <a:pPr marL="342900" lvl="0" indent="-342900" algn="just">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Opter pour un dossier assez haut permettant de supporter la tête ; </a:t>
            </a:r>
          </a:p>
          <a:p>
            <a:pPr marL="342900" lvl="0" indent="-342900" algn="just">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Privilégier un tissu ou du cuir qui est agréable au toucher et qui se nettoie facilement ;</a:t>
            </a:r>
          </a:p>
          <a:p>
            <a:pPr marL="342900" lvl="0" indent="-342900" algn="just">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Favoriser un modèle avec mécanisme d’arrêt du bercement pour réduire les risques de petits doigts coincés et pour faciliter le mouvement de lever de la chaise avec un enfant dans les bras ; </a:t>
            </a:r>
          </a:p>
          <a:p>
            <a:pPr marL="342900" lvl="0" indent="-342900" algn="just">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Opter un modèle avec un mécanisme silencieux afin de créer un environnement calme et apaisant ; </a:t>
            </a:r>
          </a:p>
          <a:p>
            <a:pPr marL="342900" lvl="0" indent="-342900" algn="just">
              <a:lnSpc>
                <a:spcPct val="107000"/>
              </a:lnSpc>
              <a:spcAft>
                <a:spcPts val="800"/>
              </a:spcAft>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Favoriser une chaise avec un appui-pied pour un positionnement plus confortable en permettant d’étirer complètement les jambes en position assise pour de longues périodes.</a:t>
            </a:r>
          </a:p>
          <a:p>
            <a:pPr marL="228600" algn="just">
              <a:lnSpc>
                <a:spcPct val="107000"/>
              </a:lnSpc>
              <a:spcAft>
                <a:spcPts val="800"/>
              </a:spcAft>
            </a:pPr>
            <a:r>
              <a:rPr lang="fr-CA"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Choix d’un coussin d’allaitement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Nourrir un poupon peut être fatiguant et occasionner une douleur dans les bras et les épaules puisqu’on doit supporter le poids de l’enfant pour une longue période. Comme il est difficile d’adapter la chaise prévue à toutes les personnes qui vont l’occuper, un coussin d’allaitement peut être un allié efficace. Il nécessite un minimum d’espace et permet de créer un accoudoir pour soulager le dos et les bras de la maman tout en maintenant une bonne position d’allaitement.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CA" sz="1800" dirty="0">
                <a:effectLst/>
                <a:latin typeface="Calibri" panose="020F0502020204030204" pitchFamily="34" charset="0"/>
                <a:ea typeface="Calibri" panose="020F0502020204030204" pitchFamily="34" charset="0"/>
                <a:cs typeface="Calibri" panose="020F0502020204030204" pitchFamily="34" charset="0"/>
              </a:rPr>
              <a:t>Afin de vous guider dans le choix, pensez à vous procurer un coussin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Calibri" panose="020F0502020204030204" pitchFamily="34" charset="0"/>
              </a:rPr>
              <a:t>Sans produits toxiques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Calibri" panose="020F0502020204030204" pitchFamily="34" charset="0"/>
              </a:rPr>
              <a:t>Suffisamment ferme pour assurer un bon maintien du bébé dans les bras de la maman, tout en étant confortable et assez souple pour bien s’adapter au corps des différentes mamans qui l’utiliseront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D’entretien facile, avec une housse lavable à la machine ;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Traité antibactérien, anti-moisissures et </a:t>
            </a:r>
            <a:r>
              <a:rPr lang="fr-CA"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anti-acariens</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plus, il peut être utile d’avoir plusieurs housses pour le coussin.</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10"/>
          </p:nvPr>
        </p:nvSpPr>
        <p:spPr/>
        <p:txBody>
          <a:bodyPr/>
          <a:lstStyle/>
          <a:p>
            <a:fld id="{CCC0F2B1-BDEE-4591-B955-6A904EDEB27A}" type="slidenum">
              <a:rPr lang="fr-CA" smtClean="0"/>
              <a:t>11</a:t>
            </a:fld>
            <a:endParaRPr lang="fr-CA"/>
          </a:p>
        </p:txBody>
      </p:sp>
    </p:spTree>
    <p:extLst>
      <p:ext uri="{BB962C8B-B14F-4D97-AF65-F5344CB8AC3E}">
        <p14:creationId xmlns:p14="http://schemas.microsoft.com/office/powerpoint/2010/main" val="304330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633EBEB-8545-40D4-85CE-E69F6C019AC0}"/>
              </a:ext>
            </a:extLst>
          </p:cNvPr>
          <p:cNvSpPr>
            <a:spLocks noGrp="1"/>
          </p:cNvSpPr>
          <p:nvPr>
            <p:ph type="body" sz="quarter" idx="10" hasCustomPrompt="1"/>
          </p:nvPr>
        </p:nvSpPr>
        <p:spPr>
          <a:xfrm>
            <a:off x="2044701" y="3429000"/>
            <a:ext cx="8305799" cy="1000125"/>
          </a:xfrm>
          <a:prstGeom prst="rect">
            <a:avLst/>
          </a:prstGeom>
        </p:spPr>
        <p:txBody>
          <a:bodyPr/>
          <a:lstStyle>
            <a:lvl1pPr marL="0" indent="0" algn="ctr" defTabSz="457200" rtl="0" eaLnBrk="1" latinLnBrk="0" hangingPunct="1">
              <a:buNone/>
              <a:defRPr lang="fr-CA" sz="2800" kern="1200" spc="300" dirty="0">
                <a:solidFill>
                  <a:schemeClr val="bg1"/>
                </a:solidFill>
                <a:latin typeface="Arial"/>
                <a:ea typeface="+mn-ea"/>
                <a:cs typeface="Arial"/>
              </a:defRPr>
            </a:lvl1pPr>
          </a:lstStyle>
          <a:p>
            <a:pPr lvl="0"/>
            <a:r>
              <a:rPr lang="fr-CA" dirty="0"/>
              <a:t>Sous-titre de section</a:t>
            </a:r>
          </a:p>
        </p:txBody>
      </p:sp>
      <p:sp>
        <p:nvSpPr>
          <p:cNvPr id="3" name="Espace réservé du texte 2">
            <a:extLst>
              <a:ext uri="{FF2B5EF4-FFF2-40B4-BE49-F238E27FC236}">
                <a16:creationId xmlns:a16="http://schemas.microsoft.com/office/drawing/2014/main" id="{F7E5E92C-1859-4708-B1A4-033A5B266459}"/>
              </a:ext>
            </a:extLst>
          </p:cNvPr>
          <p:cNvSpPr>
            <a:spLocks noGrp="1"/>
          </p:cNvSpPr>
          <p:nvPr>
            <p:ph type="body" sz="quarter" idx="11" hasCustomPrompt="1"/>
          </p:nvPr>
        </p:nvSpPr>
        <p:spPr>
          <a:xfrm>
            <a:off x="2032001" y="2438400"/>
            <a:ext cx="8305799" cy="857250"/>
          </a:xfrm>
          <a:prstGeom prst="rect">
            <a:avLst/>
          </a:prstGeom>
        </p:spPr>
        <p:txBody>
          <a:bodyPr/>
          <a:lstStyle>
            <a:lvl1pPr marL="0" indent="0" algn="ctr">
              <a:buNone/>
              <a:defRPr sz="3600">
                <a:solidFill>
                  <a:schemeClr val="bg1"/>
                </a:solidFill>
                <a:latin typeface="Arial Black" panose="020B0A04020102020204" pitchFamily="34" charset="0"/>
              </a:defRPr>
            </a:lvl1pPr>
          </a:lstStyle>
          <a:p>
            <a:pPr lvl="0"/>
            <a:r>
              <a:rPr lang="fr-FR" dirty="0"/>
              <a:t>TITRE DE SECTION</a:t>
            </a:r>
          </a:p>
        </p:txBody>
      </p:sp>
    </p:spTree>
    <p:extLst>
      <p:ext uri="{BB962C8B-B14F-4D97-AF65-F5344CB8AC3E}">
        <p14:creationId xmlns:p14="http://schemas.microsoft.com/office/powerpoint/2010/main" val="416093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42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TRE FORMATRIC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96901" y="457203"/>
            <a:ext cx="110490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NOM FORMATRICE</a:t>
            </a:r>
            <a:endParaRPr lang="fr-CA" dirty="0"/>
          </a:p>
        </p:txBody>
      </p:sp>
      <p:sp>
        <p:nvSpPr>
          <p:cNvPr id="4" name="Espace réservé pour une image  3">
            <a:extLst>
              <a:ext uri="{FF2B5EF4-FFF2-40B4-BE49-F238E27FC236}">
                <a16:creationId xmlns:a16="http://schemas.microsoft.com/office/drawing/2014/main" id="{0D358F8F-D0F7-4091-B962-9950EEC73DF8}"/>
              </a:ext>
            </a:extLst>
          </p:cNvPr>
          <p:cNvSpPr>
            <a:spLocks noGrp="1"/>
          </p:cNvSpPr>
          <p:nvPr>
            <p:ph type="pic" sz="quarter" idx="11"/>
          </p:nvPr>
        </p:nvSpPr>
        <p:spPr>
          <a:xfrm>
            <a:off x="596902" y="1743871"/>
            <a:ext cx="4876799" cy="3580605"/>
          </a:xfrm>
          <a:prstGeom prst="rect">
            <a:avLst/>
          </a:prstGeom>
        </p:spPr>
        <p:txBody>
          <a:bodyPr/>
          <a:lstStyle/>
          <a:p>
            <a:endParaRPr lang="fr-CA" dirty="0"/>
          </a:p>
        </p:txBody>
      </p:sp>
      <p:sp>
        <p:nvSpPr>
          <p:cNvPr id="6" name="Espace réservé du texte 5">
            <a:extLst>
              <a:ext uri="{FF2B5EF4-FFF2-40B4-BE49-F238E27FC236}">
                <a16:creationId xmlns:a16="http://schemas.microsoft.com/office/drawing/2014/main" id="{CC9C4A1B-C936-4BC7-82FE-810AAC1D09BF}"/>
              </a:ext>
            </a:extLst>
          </p:cNvPr>
          <p:cNvSpPr>
            <a:spLocks noGrp="1"/>
          </p:cNvSpPr>
          <p:nvPr>
            <p:ph type="body" sz="quarter" idx="12" hasCustomPrompt="1"/>
          </p:nvPr>
        </p:nvSpPr>
        <p:spPr>
          <a:xfrm>
            <a:off x="5740399" y="1743869"/>
            <a:ext cx="5905503" cy="3580606"/>
          </a:xfrm>
          <a:prstGeom prst="rect">
            <a:avLst/>
          </a:prstGeom>
        </p:spPr>
        <p:txBody>
          <a:bodyPr/>
          <a:lstStyle>
            <a:lvl1pPr>
              <a:defRPr sz="2400" baseline="0">
                <a:latin typeface="Arial" panose="020B0604020202020204" pitchFamily="34" charset="0"/>
                <a:cs typeface="Arial" panose="020B0604020202020204" pitchFamily="34" charset="0"/>
              </a:defRPr>
            </a:lvl1pPr>
          </a:lstStyle>
          <a:p>
            <a:pPr lvl="0"/>
            <a:r>
              <a:rPr lang="fr-CA" dirty="0"/>
              <a:t>Description formatrice</a:t>
            </a:r>
          </a:p>
        </p:txBody>
      </p:sp>
      <p:sp>
        <p:nvSpPr>
          <p:cNvPr id="9" name="Espace réservé du texte 8">
            <a:extLst>
              <a:ext uri="{FF2B5EF4-FFF2-40B4-BE49-F238E27FC236}">
                <a16:creationId xmlns:a16="http://schemas.microsoft.com/office/drawing/2014/main" id="{F97CA6CF-B3EB-40ED-AACF-0E6A4E3B6F31}"/>
              </a:ext>
            </a:extLst>
          </p:cNvPr>
          <p:cNvSpPr>
            <a:spLocks noGrp="1"/>
          </p:cNvSpPr>
          <p:nvPr>
            <p:ph type="body" sz="quarter" idx="13" hasCustomPrompt="1"/>
          </p:nvPr>
        </p:nvSpPr>
        <p:spPr>
          <a:xfrm>
            <a:off x="596901" y="1023552"/>
            <a:ext cx="11049000" cy="414725"/>
          </a:xfrm>
          <a:prstGeom prst="rect">
            <a:avLst/>
          </a:prstGeom>
        </p:spPr>
        <p:txBody>
          <a:bodyPr/>
          <a:lstStyle>
            <a:lvl1pPr marL="0" indent="0" algn="l" defTabSz="457200" rtl="0" eaLnBrk="1" latinLnBrk="0" hangingPunct="1">
              <a:lnSpc>
                <a:spcPct val="110000"/>
              </a:lnSpc>
              <a:buNone/>
              <a:defRPr lang="fr-CA" sz="2400" kern="1200" dirty="0">
                <a:solidFill>
                  <a:schemeClr val="tx2"/>
                </a:solidFill>
                <a:latin typeface="Arial Black"/>
                <a:ea typeface="+mn-ea"/>
                <a:cs typeface="Arial Black"/>
              </a:defRPr>
            </a:lvl1pPr>
          </a:lstStyle>
          <a:p>
            <a:pPr lvl="0"/>
            <a:r>
              <a:rPr lang="fr-CA" dirty="0"/>
              <a:t>Votre formatrice / Votre formateur</a:t>
            </a:r>
          </a:p>
        </p:txBody>
      </p:sp>
    </p:spTree>
    <p:extLst>
      <p:ext uri="{BB962C8B-B14F-4D97-AF65-F5344CB8AC3E}">
        <p14:creationId xmlns:p14="http://schemas.microsoft.com/office/powerpoint/2010/main" val="354122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96899" y="457203"/>
            <a:ext cx="110109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96899" y="1231900"/>
            <a:ext cx="11010900" cy="4006850"/>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Tree>
    <p:extLst>
      <p:ext uri="{BB962C8B-B14F-4D97-AF65-F5344CB8AC3E}">
        <p14:creationId xmlns:p14="http://schemas.microsoft.com/office/powerpoint/2010/main" val="139551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exte et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84201" y="457203"/>
            <a:ext cx="11061699"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84201" y="1181100"/>
            <a:ext cx="5372100" cy="4029074"/>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7" name="Espace réservé pour une image  6">
            <a:extLst>
              <a:ext uri="{FF2B5EF4-FFF2-40B4-BE49-F238E27FC236}">
                <a16:creationId xmlns:a16="http://schemas.microsoft.com/office/drawing/2014/main" id="{DFD42295-7C4A-4E8E-BF9F-77AD3D2D6F62}"/>
              </a:ext>
            </a:extLst>
          </p:cNvPr>
          <p:cNvSpPr>
            <a:spLocks noGrp="1"/>
          </p:cNvSpPr>
          <p:nvPr>
            <p:ph type="pic" sz="quarter" idx="11"/>
          </p:nvPr>
        </p:nvSpPr>
        <p:spPr>
          <a:xfrm>
            <a:off x="6235703" y="1181101"/>
            <a:ext cx="5410199" cy="4029074"/>
          </a:xfrm>
          <a:prstGeom prst="rect">
            <a:avLst/>
          </a:prstGeom>
        </p:spPr>
        <p:txBody>
          <a:bodyPr/>
          <a:lstStyle/>
          <a:p>
            <a:endParaRPr lang="fr-CA" dirty="0"/>
          </a:p>
        </p:txBody>
      </p:sp>
    </p:spTree>
    <p:extLst>
      <p:ext uri="{BB962C8B-B14F-4D97-AF65-F5344CB8AC3E}">
        <p14:creationId xmlns:p14="http://schemas.microsoft.com/office/powerpoint/2010/main" val="76096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exte et image en lig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96900" y="457203"/>
            <a:ext cx="110490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96902" y="1209676"/>
            <a:ext cx="5359401" cy="401091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4" name="Espace réservé de l'image en ligne 3">
            <a:extLst>
              <a:ext uri="{FF2B5EF4-FFF2-40B4-BE49-F238E27FC236}">
                <a16:creationId xmlns:a16="http://schemas.microsoft.com/office/drawing/2014/main" id="{FA883EE4-FB95-496F-8F12-ABF4A4A474ED}"/>
              </a:ext>
            </a:extLst>
          </p:cNvPr>
          <p:cNvSpPr>
            <a:spLocks noGrp="1"/>
          </p:cNvSpPr>
          <p:nvPr>
            <p:ph type="clipArt" sz="quarter" idx="11"/>
          </p:nvPr>
        </p:nvSpPr>
        <p:spPr>
          <a:xfrm>
            <a:off x="6235700" y="1209676"/>
            <a:ext cx="5410201" cy="4010911"/>
          </a:xfrm>
          <a:prstGeom prst="rect">
            <a:avLst/>
          </a:prstGeom>
        </p:spPr>
        <p:txBody>
          <a:bodyPr/>
          <a:lstStyle/>
          <a:p>
            <a:endParaRPr lang="fr-CA" dirty="0"/>
          </a:p>
        </p:txBody>
      </p:sp>
    </p:spTree>
    <p:extLst>
      <p:ext uri="{BB962C8B-B14F-4D97-AF65-F5344CB8AC3E}">
        <p14:creationId xmlns:p14="http://schemas.microsoft.com/office/powerpoint/2010/main" val="2964394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exte et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84201" y="457203"/>
            <a:ext cx="11061699"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4" name="Espace réservé de l'élément multimédia 3">
            <a:extLst>
              <a:ext uri="{FF2B5EF4-FFF2-40B4-BE49-F238E27FC236}">
                <a16:creationId xmlns:a16="http://schemas.microsoft.com/office/drawing/2014/main" id="{B15176A5-48A4-4766-A65B-65580FCB17F7}"/>
              </a:ext>
            </a:extLst>
          </p:cNvPr>
          <p:cNvSpPr>
            <a:spLocks noGrp="1"/>
          </p:cNvSpPr>
          <p:nvPr>
            <p:ph type="media" sz="quarter" idx="11"/>
          </p:nvPr>
        </p:nvSpPr>
        <p:spPr>
          <a:xfrm>
            <a:off x="6260049" y="1209676"/>
            <a:ext cx="5385852" cy="4016375"/>
          </a:xfrm>
          <a:prstGeom prst="rect">
            <a:avLst/>
          </a:prstGeom>
        </p:spPr>
        <p:txBody>
          <a:bodyPr/>
          <a:lstStyle/>
          <a:p>
            <a:endParaRPr lang="fr-CA"/>
          </a:p>
        </p:txBody>
      </p:sp>
      <p:sp>
        <p:nvSpPr>
          <p:cNvPr id="5" name="Espace réservé du texte 4">
            <a:extLst>
              <a:ext uri="{FF2B5EF4-FFF2-40B4-BE49-F238E27FC236}">
                <a16:creationId xmlns:a16="http://schemas.microsoft.com/office/drawing/2014/main" id="{273BBA3E-E098-4037-86FA-3B99EB4B7947}"/>
              </a:ext>
            </a:extLst>
          </p:cNvPr>
          <p:cNvSpPr>
            <a:spLocks noGrp="1"/>
          </p:cNvSpPr>
          <p:nvPr>
            <p:ph type="body" sz="quarter" idx="12" hasCustomPrompt="1"/>
          </p:nvPr>
        </p:nvSpPr>
        <p:spPr>
          <a:xfrm>
            <a:off x="584200" y="1209676"/>
            <a:ext cx="5384800" cy="4016375"/>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fr-FR" dirty="0"/>
              <a:t>Cliquez pour ajouter du texte</a:t>
            </a:r>
          </a:p>
        </p:txBody>
      </p:sp>
    </p:spTree>
    <p:extLst>
      <p:ext uri="{BB962C8B-B14F-4D97-AF65-F5344CB8AC3E}">
        <p14:creationId xmlns:p14="http://schemas.microsoft.com/office/powerpoint/2010/main" val="133189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609601" y="457203"/>
            <a:ext cx="110363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609599" y="1131929"/>
            <a:ext cx="11036300" cy="54226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5" name="Espace réservé du graphique 4">
            <a:extLst>
              <a:ext uri="{FF2B5EF4-FFF2-40B4-BE49-F238E27FC236}">
                <a16:creationId xmlns:a16="http://schemas.microsoft.com/office/drawing/2014/main" id="{D8B883B4-D881-449C-8AC9-AE54B2E7C143}"/>
              </a:ext>
            </a:extLst>
          </p:cNvPr>
          <p:cNvSpPr>
            <a:spLocks noGrp="1"/>
          </p:cNvSpPr>
          <p:nvPr>
            <p:ph type="chart" sz="quarter" idx="11"/>
          </p:nvPr>
        </p:nvSpPr>
        <p:spPr>
          <a:xfrm>
            <a:off x="609599" y="1806654"/>
            <a:ext cx="11036300" cy="3622596"/>
          </a:xfrm>
          <a:prstGeom prst="rect">
            <a:avLst/>
          </a:prstGeom>
        </p:spPr>
        <p:txBody>
          <a:bodyPr/>
          <a:lstStyle/>
          <a:p>
            <a:endParaRPr lang="fr-CA" dirty="0"/>
          </a:p>
        </p:txBody>
      </p:sp>
    </p:spTree>
    <p:extLst>
      <p:ext uri="{BB962C8B-B14F-4D97-AF65-F5344CB8AC3E}">
        <p14:creationId xmlns:p14="http://schemas.microsoft.com/office/powerpoint/2010/main" val="410744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71500" y="457203"/>
            <a:ext cx="110744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71500" y="1161534"/>
            <a:ext cx="11074400" cy="54226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4" name="Espace réservé de l'élément multimédia 3">
            <a:extLst>
              <a:ext uri="{FF2B5EF4-FFF2-40B4-BE49-F238E27FC236}">
                <a16:creationId xmlns:a16="http://schemas.microsoft.com/office/drawing/2014/main" id="{25785735-C1E1-48C9-9D9B-D6B94FF0E3AC}"/>
              </a:ext>
            </a:extLst>
          </p:cNvPr>
          <p:cNvSpPr>
            <a:spLocks noGrp="1"/>
          </p:cNvSpPr>
          <p:nvPr>
            <p:ph type="media" sz="quarter" idx="12"/>
          </p:nvPr>
        </p:nvSpPr>
        <p:spPr>
          <a:xfrm>
            <a:off x="571500" y="1865865"/>
            <a:ext cx="11074400" cy="3449086"/>
          </a:xfrm>
          <a:prstGeom prst="rect">
            <a:avLst/>
          </a:prstGeom>
        </p:spPr>
        <p:txBody>
          <a:bodyPr/>
          <a:lstStyle/>
          <a:p>
            <a:endParaRPr lang="fr-CA" dirty="0"/>
          </a:p>
        </p:txBody>
      </p:sp>
    </p:spTree>
    <p:extLst>
      <p:ext uri="{BB962C8B-B14F-4D97-AF65-F5344CB8AC3E}">
        <p14:creationId xmlns:p14="http://schemas.microsoft.com/office/powerpoint/2010/main" val="185463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TRE FORMATRIC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96901" y="457203"/>
            <a:ext cx="110490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NOM FORMATRICE</a:t>
            </a:r>
            <a:endParaRPr lang="fr-CA" dirty="0"/>
          </a:p>
        </p:txBody>
      </p:sp>
      <p:sp>
        <p:nvSpPr>
          <p:cNvPr id="4" name="Espace réservé pour une image  3">
            <a:extLst>
              <a:ext uri="{FF2B5EF4-FFF2-40B4-BE49-F238E27FC236}">
                <a16:creationId xmlns:a16="http://schemas.microsoft.com/office/drawing/2014/main" id="{0D358F8F-D0F7-4091-B962-9950EEC73DF8}"/>
              </a:ext>
            </a:extLst>
          </p:cNvPr>
          <p:cNvSpPr>
            <a:spLocks noGrp="1"/>
          </p:cNvSpPr>
          <p:nvPr>
            <p:ph type="pic" sz="quarter" idx="11"/>
          </p:nvPr>
        </p:nvSpPr>
        <p:spPr>
          <a:xfrm>
            <a:off x="596902" y="1743872"/>
            <a:ext cx="4876799" cy="4251814"/>
          </a:xfrm>
          <a:prstGeom prst="rect">
            <a:avLst/>
          </a:prstGeom>
        </p:spPr>
        <p:txBody>
          <a:bodyPr/>
          <a:lstStyle/>
          <a:p>
            <a:endParaRPr lang="fr-CA" dirty="0"/>
          </a:p>
        </p:txBody>
      </p:sp>
      <p:sp>
        <p:nvSpPr>
          <p:cNvPr id="6" name="Espace réservé du texte 5">
            <a:extLst>
              <a:ext uri="{FF2B5EF4-FFF2-40B4-BE49-F238E27FC236}">
                <a16:creationId xmlns:a16="http://schemas.microsoft.com/office/drawing/2014/main" id="{CC9C4A1B-C936-4BC7-82FE-810AAC1D09BF}"/>
              </a:ext>
            </a:extLst>
          </p:cNvPr>
          <p:cNvSpPr>
            <a:spLocks noGrp="1"/>
          </p:cNvSpPr>
          <p:nvPr>
            <p:ph type="body" sz="quarter" idx="12" hasCustomPrompt="1"/>
          </p:nvPr>
        </p:nvSpPr>
        <p:spPr>
          <a:xfrm>
            <a:off x="5740399" y="1743869"/>
            <a:ext cx="5905503" cy="4251817"/>
          </a:xfrm>
          <a:prstGeom prst="rect">
            <a:avLst/>
          </a:prstGeom>
        </p:spPr>
        <p:txBody>
          <a:bodyPr/>
          <a:lstStyle>
            <a:lvl1pPr>
              <a:defRPr sz="2400" baseline="0">
                <a:latin typeface="Arial" panose="020B0604020202020204" pitchFamily="34" charset="0"/>
                <a:cs typeface="Arial" panose="020B0604020202020204" pitchFamily="34" charset="0"/>
              </a:defRPr>
            </a:lvl1pPr>
          </a:lstStyle>
          <a:p>
            <a:pPr lvl="0"/>
            <a:r>
              <a:rPr lang="fr-CA" dirty="0"/>
              <a:t>Description formatrice</a:t>
            </a:r>
          </a:p>
        </p:txBody>
      </p:sp>
      <p:sp>
        <p:nvSpPr>
          <p:cNvPr id="9" name="Espace réservé du texte 8">
            <a:extLst>
              <a:ext uri="{FF2B5EF4-FFF2-40B4-BE49-F238E27FC236}">
                <a16:creationId xmlns:a16="http://schemas.microsoft.com/office/drawing/2014/main" id="{F97CA6CF-B3EB-40ED-AACF-0E6A4E3B6F31}"/>
              </a:ext>
            </a:extLst>
          </p:cNvPr>
          <p:cNvSpPr>
            <a:spLocks noGrp="1"/>
          </p:cNvSpPr>
          <p:nvPr>
            <p:ph type="body" sz="quarter" idx="13" hasCustomPrompt="1"/>
          </p:nvPr>
        </p:nvSpPr>
        <p:spPr>
          <a:xfrm>
            <a:off x="596901" y="1023552"/>
            <a:ext cx="11049000" cy="414725"/>
          </a:xfrm>
          <a:prstGeom prst="rect">
            <a:avLst/>
          </a:prstGeom>
        </p:spPr>
        <p:txBody>
          <a:bodyPr/>
          <a:lstStyle>
            <a:lvl1pPr marL="0" indent="0" algn="l" defTabSz="457200" rtl="0" eaLnBrk="1" latinLnBrk="0" hangingPunct="1">
              <a:lnSpc>
                <a:spcPct val="110000"/>
              </a:lnSpc>
              <a:buNone/>
              <a:defRPr lang="fr-CA" sz="2400" kern="1200" dirty="0">
                <a:solidFill>
                  <a:schemeClr val="tx2"/>
                </a:solidFill>
                <a:latin typeface="Arial Black"/>
                <a:ea typeface="+mn-ea"/>
                <a:cs typeface="Arial Black"/>
              </a:defRPr>
            </a:lvl1pPr>
          </a:lstStyle>
          <a:p>
            <a:pPr lvl="0"/>
            <a:r>
              <a:rPr lang="fr-CA" dirty="0"/>
              <a:t>Votre formatrice / Votre formateur</a:t>
            </a:r>
          </a:p>
        </p:txBody>
      </p:sp>
    </p:spTree>
    <p:extLst>
      <p:ext uri="{BB962C8B-B14F-4D97-AF65-F5344CB8AC3E}">
        <p14:creationId xmlns:p14="http://schemas.microsoft.com/office/powerpoint/2010/main" val="230745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96899" y="457203"/>
            <a:ext cx="110109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96899" y="1231900"/>
            <a:ext cx="11010900" cy="4740637"/>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Tree>
    <p:extLst>
      <p:ext uri="{BB962C8B-B14F-4D97-AF65-F5344CB8AC3E}">
        <p14:creationId xmlns:p14="http://schemas.microsoft.com/office/powerpoint/2010/main" val="12791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exte et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84201" y="457203"/>
            <a:ext cx="11061699"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84201" y="1181099"/>
            <a:ext cx="5372100" cy="477986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7" name="Espace réservé pour une image  6">
            <a:extLst>
              <a:ext uri="{FF2B5EF4-FFF2-40B4-BE49-F238E27FC236}">
                <a16:creationId xmlns:a16="http://schemas.microsoft.com/office/drawing/2014/main" id="{DFD42295-7C4A-4E8E-BF9F-77AD3D2D6F62}"/>
              </a:ext>
            </a:extLst>
          </p:cNvPr>
          <p:cNvSpPr>
            <a:spLocks noGrp="1"/>
          </p:cNvSpPr>
          <p:nvPr>
            <p:ph type="pic" sz="quarter" idx="11"/>
          </p:nvPr>
        </p:nvSpPr>
        <p:spPr>
          <a:xfrm>
            <a:off x="6235703" y="1181101"/>
            <a:ext cx="5410199" cy="4779860"/>
          </a:xfrm>
          <a:prstGeom prst="rect">
            <a:avLst/>
          </a:prstGeom>
        </p:spPr>
        <p:txBody>
          <a:bodyPr/>
          <a:lstStyle/>
          <a:p>
            <a:endParaRPr lang="fr-CA" dirty="0"/>
          </a:p>
        </p:txBody>
      </p:sp>
    </p:spTree>
    <p:extLst>
      <p:ext uri="{BB962C8B-B14F-4D97-AF65-F5344CB8AC3E}">
        <p14:creationId xmlns:p14="http://schemas.microsoft.com/office/powerpoint/2010/main" val="56278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exte et image en lig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96900" y="457203"/>
            <a:ext cx="110490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96902" y="1209676"/>
            <a:ext cx="5359401" cy="473971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4" name="Espace réservé de l'image en ligne 3">
            <a:extLst>
              <a:ext uri="{FF2B5EF4-FFF2-40B4-BE49-F238E27FC236}">
                <a16:creationId xmlns:a16="http://schemas.microsoft.com/office/drawing/2014/main" id="{FA883EE4-FB95-496F-8F12-ABF4A4A474ED}"/>
              </a:ext>
            </a:extLst>
          </p:cNvPr>
          <p:cNvSpPr>
            <a:spLocks noGrp="1"/>
          </p:cNvSpPr>
          <p:nvPr>
            <p:ph type="clipArt" sz="quarter" idx="11"/>
          </p:nvPr>
        </p:nvSpPr>
        <p:spPr>
          <a:xfrm>
            <a:off x="6235700" y="1209676"/>
            <a:ext cx="5410201" cy="4739711"/>
          </a:xfrm>
          <a:prstGeom prst="rect">
            <a:avLst/>
          </a:prstGeom>
        </p:spPr>
        <p:txBody>
          <a:bodyPr/>
          <a:lstStyle/>
          <a:p>
            <a:endParaRPr lang="fr-CA" dirty="0"/>
          </a:p>
        </p:txBody>
      </p:sp>
    </p:spTree>
    <p:extLst>
      <p:ext uri="{BB962C8B-B14F-4D97-AF65-F5344CB8AC3E}">
        <p14:creationId xmlns:p14="http://schemas.microsoft.com/office/powerpoint/2010/main" val="8089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exte et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84201" y="457203"/>
            <a:ext cx="11061699"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4" name="Espace réservé de l'élément multimédia 3">
            <a:extLst>
              <a:ext uri="{FF2B5EF4-FFF2-40B4-BE49-F238E27FC236}">
                <a16:creationId xmlns:a16="http://schemas.microsoft.com/office/drawing/2014/main" id="{B15176A5-48A4-4766-A65B-65580FCB17F7}"/>
              </a:ext>
            </a:extLst>
          </p:cNvPr>
          <p:cNvSpPr>
            <a:spLocks noGrp="1"/>
          </p:cNvSpPr>
          <p:nvPr>
            <p:ph type="media" sz="quarter" idx="11"/>
          </p:nvPr>
        </p:nvSpPr>
        <p:spPr>
          <a:xfrm>
            <a:off x="6260049" y="1209676"/>
            <a:ext cx="5385852" cy="4751286"/>
          </a:xfrm>
          <a:prstGeom prst="rect">
            <a:avLst/>
          </a:prstGeom>
        </p:spPr>
        <p:txBody>
          <a:bodyPr/>
          <a:lstStyle/>
          <a:p>
            <a:endParaRPr lang="fr-CA"/>
          </a:p>
        </p:txBody>
      </p:sp>
      <p:sp>
        <p:nvSpPr>
          <p:cNvPr id="5" name="Espace réservé du texte 4">
            <a:extLst>
              <a:ext uri="{FF2B5EF4-FFF2-40B4-BE49-F238E27FC236}">
                <a16:creationId xmlns:a16="http://schemas.microsoft.com/office/drawing/2014/main" id="{273BBA3E-E098-4037-86FA-3B99EB4B7947}"/>
              </a:ext>
            </a:extLst>
          </p:cNvPr>
          <p:cNvSpPr>
            <a:spLocks noGrp="1"/>
          </p:cNvSpPr>
          <p:nvPr>
            <p:ph type="body" sz="quarter" idx="12" hasCustomPrompt="1"/>
          </p:nvPr>
        </p:nvSpPr>
        <p:spPr>
          <a:xfrm>
            <a:off x="584200" y="1209676"/>
            <a:ext cx="5384800" cy="475128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fr-FR" dirty="0"/>
              <a:t>Cliquez pour ajouter du texte</a:t>
            </a:r>
          </a:p>
        </p:txBody>
      </p:sp>
    </p:spTree>
    <p:extLst>
      <p:ext uri="{BB962C8B-B14F-4D97-AF65-F5344CB8AC3E}">
        <p14:creationId xmlns:p14="http://schemas.microsoft.com/office/powerpoint/2010/main" val="85532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609601" y="457203"/>
            <a:ext cx="110363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609599" y="1131929"/>
            <a:ext cx="11036300" cy="54226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5" name="Espace réservé du graphique 4">
            <a:extLst>
              <a:ext uri="{FF2B5EF4-FFF2-40B4-BE49-F238E27FC236}">
                <a16:creationId xmlns:a16="http://schemas.microsoft.com/office/drawing/2014/main" id="{D8B883B4-D881-449C-8AC9-AE54B2E7C143}"/>
              </a:ext>
            </a:extLst>
          </p:cNvPr>
          <p:cNvSpPr>
            <a:spLocks noGrp="1"/>
          </p:cNvSpPr>
          <p:nvPr>
            <p:ph type="chart" sz="quarter" idx="11"/>
          </p:nvPr>
        </p:nvSpPr>
        <p:spPr>
          <a:xfrm>
            <a:off x="609599" y="1806654"/>
            <a:ext cx="11036300" cy="4154308"/>
          </a:xfrm>
          <a:prstGeom prst="rect">
            <a:avLst/>
          </a:prstGeom>
        </p:spPr>
        <p:txBody>
          <a:bodyPr/>
          <a:lstStyle/>
          <a:p>
            <a:endParaRPr lang="fr-CA" dirty="0"/>
          </a:p>
        </p:txBody>
      </p:sp>
    </p:spTree>
    <p:extLst>
      <p:ext uri="{BB962C8B-B14F-4D97-AF65-F5344CB8AC3E}">
        <p14:creationId xmlns:p14="http://schemas.microsoft.com/office/powerpoint/2010/main" val="240850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77ADE-8127-4BD5-8776-1EC1DD1D3DEB}"/>
              </a:ext>
            </a:extLst>
          </p:cNvPr>
          <p:cNvSpPr>
            <a:spLocks noGrp="1"/>
          </p:cNvSpPr>
          <p:nvPr>
            <p:ph type="ctrTitle" hasCustomPrompt="1"/>
          </p:nvPr>
        </p:nvSpPr>
        <p:spPr>
          <a:xfrm>
            <a:off x="571500" y="457203"/>
            <a:ext cx="11074400" cy="542261"/>
          </a:xfrm>
          <a:prstGeom prst="rect">
            <a:avLst/>
          </a:prstGeom>
          <a:ln>
            <a:noFill/>
          </a:ln>
        </p:spPr>
        <p:txBody>
          <a:bodyPr anchor="b"/>
          <a:lstStyle>
            <a:lvl1pPr marL="0" algn="l" defTabSz="457200" rtl="0" eaLnBrk="1" latinLnBrk="0" hangingPunct="1">
              <a:defRPr lang="fr-CA" sz="3200" kern="1200" dirty="0">
                <a:solidFill>
                  <a:schemeClr val="tx2"/>
                </a:solidFill>
                <a:latin typeface="Arial Black"/>
                <a:ea typeface="+mn-ea"/>
                <a:cs typeface="Arial Black"/>
              </a:defRPr>
            </a:lvl1pPr>
          </a:lstStyle>
          <a:p>
            <a:r>
              <a:rPr lang="fr-FR" dirty="0"/>
              <a:t>TITRE DU TEXTE</a:t>
            </a:r>
            <a:endParaRPr lang="fr-CA" dirty="0"/>
          </a:p>
        </p:txBody>
      </p:sp>
      <p:sp>
        <p:nvSpPr>
          <p:cNvPr id="8" name="Espace réservé du texte 7">
            <a:extLst>
              <a:ext uri="{FF2B5EF4-FFF2-40B4-BE49-F238E27FC236}">
                <a16:creationId xmlns:a16="http://schemas.microsoft.com/office/drawing/2014/main" id="{3C4BDBD4-86B7-4EB0-B97B-54128B9FF6E8}"/>
              </a:ext>
            </a:extLst>
          </p:cNvPr>
          <p:cNvSpPr>
            <a:spLocks noGrp="1"/>
          </p:cNvSpPr>
          <p:nvPr>
            <p:ph type="body" sz="quarter" idx="10"/>
          </p:nvPr>
        </p:nvSpPr>
        <p:spPr>
          <a:xfrm>
            <a:off x="571500" y="1161534"/>
            <a:ext cx="11074400" cy="542261"/>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endParaRPr lang="fr-CA" dirty="0"/>
          </a:p>
        </p:txBody>
      </p:sp>
      <p:sp>
        <p:nvSpPr>
          <p:cNvPr id="4" name="Espace réservé de l'élément multimédia 3">
            <a:extLst>
              <a:ext uri="{FF2B5EF4-FFF2-40B4-BE49-F238E27FC236}">
                <a16:creationId xmlns:a16="http://schemas.microsoft.com/office/drawing/2014/main" id="{25785735-C1E1-48C9-9D9B-D6B94FF0E3AC}"/>
              </a:ext>
            </a:extLst>
          </p:cNvPr>
          <p:cNvSpPr>
            <a:spLocks noGrp="1"/>
          </p:cNvSpPr>
          <p:nvPr>
            <p:ph type="media" sz="quarter" idx="12"/>
          </p:nvPr>
        </p:nvSpPr>
        <p:spPr>
          <a:xfrm>
            <a:off x="571500" y="1865864"/>
            <a:ext cx="11074400" cy="4083523"/>
          </a:xfrm>
          <a:prstGeom prst="rect">
            <a:avLst/>
          </a:prstGeom>
        </p:spPr>
        <p:txBody>
          <a:bodyPr/>
          <a:lstStyle/>
          <a:p>
            <a:endParaRPr lang="fr-CA" dirty="0"/>
          </a:p>
        </p:txBody>
      </p:sp>
    </p:spTree>
    <p:extLst>
      <p:ext uri="{BB962C8B-B14F-4D97-AF65-F5344CB8AC3E}">
        <p14:creationId xmlns:p14="http://schemas.microsoft.com/office/powerpoint/2010/main" val="54078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633EBEB-8545-40D4-85CE-E69F6C019AC0}"/>
              </a:ext>
            </a:extLst>
          </p:cNvPr>
          <p:cNvSpPr>
            <a:spLocks noGrp="1"/>
          </p:cNvSpPr>
          <p:nvPr>
            <p:ph type="body" sz="quarter" idx="10" hasCustomPrompt="1"/>
          </p:nvPr>
        </p:nvSpPr>
        <p:spPr>
          <a:xfrm>
            <a:off x="2044701" y="3429000"/>
            <a:ext cx="8305799" cy="1000125"/>
          </a:xfrm>
          <a:prstGeom prst="rect">
            <a:avLst/>
          </a:prstGeom>
        </p:spPr>
        <p:txBody>
          <a:bodyPr/>
          <a:lstStyle>
            <a:lvl1pPr marL="0" indent="0" algn="ctr" defTabSz="457200" rtl="0" eaLnBrk="1" latinLnBrk="0" hangingPunct="1">
              <a:buNone/>
              <a:defRPr lang="fr-CA" sz="2800" kern="1200" spc="300" dirty="0">
                <a:solidFill>
                  <a:schemeClr val="bg1"/>
                </a:solidFill>
                <a:latin typeface="Arial"/>
                <a:ea typeface="+mn-ea"/>
                <a:cs typeface="Arial"/>
              </a:defRPr>
            </a:lvl1pPr>
          </a:lstStyle>
          <a:p>
            <a:pPr lvl="0"/>
            <a:r>
              <a:rPr lang="fr-CA" dirty="0"/>
              <a:t>Sous-titre de section</a:t>
            </a:r>
          </a:p>
        </p:txBody>
      </p:sp>
      <p:sp>
        <p:nvSpPr>
          <p:cNvPr id="3" name="Espace réservé du texte 2">
            <a:extLst>
              <a:ext uri="{FF2B5EF4-FFF2-40B4-BE49-F238E27FC236}">
                <a16:creationId xmlns:a16="http://schemas.microsoft.com/office/drawing/2014/main" id="{F7E5E92C-1859-4708-B1A4-033A5B266459}"/>
              </a:ext>
            </a:extLst>
          </p:cNvPr>
          <p:cNvSpPr>
            <a:spLocks noGrp="1"/>
          </p:cNvSpPr>
          <p:nvPr>
            <p:ph type="body" sz="quarter" idx="11" hasCustomPrompt="1"/>
          </p:nvPr>
        </p:nvSpPr>
        <p:spPr>
          <a:xfrm>
            <a:off x="2032001" y="2438400"/>
            <a:ext cx="8305799" cy="857250"/>
          </a:xfrm>
          <a:prstGeom prst="rect">
            <a:avLst/>
          </a:prstGeom>
        </p:spPr>
        <p:txBody>
          <a:bodyPr/>
          <a:lstStyle>
            <a:lvl1pPr marL="0" indent="0" algn="ctr">
              <a:buNone/>
              <a:defRPr sz="3600">
                <a:solidFill>
                  <a:schemeClr val="bg1"/>
                </a:solidFill>
                <a:latin typeface="Arial Black" panose="020B0A04020102020204" pitchFamily="34" charset="0"/>
              </a:defRPr>
            </a:lvl1pPr>
          </a:lstStyle>
          <a:p>
            <a:pPr lvl="0"/>
            <a:r>
              <a:rPr lang="fr-FR" dirty="0"/>
              <a:t>TITRE DE SECTION</a:t>
            </a:r>
          </a:p>
        </p:txBody>
      </p:sp>
    </p:spTree>
    <p:extLst>
      <p:ext uri="{BB962C8B-B14F-4D97-AF65-F5344CB8AC3E}">
        <p14:creationId xmlns:p14="http://schemas.microsoft.com/office/powerpoint/2010/main" val="12890249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image" Target="../media/image3.jpg"/><Relationship Id="rId4" Type="http://schemas.openxmlformats.org/officeDocument/2006/relationships/slideLayout" Target="../slideLayouts/slideLayout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1966B12-F7B2-474D-96E4-7A5181A2BC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32448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EFB400-4DFE-4E2C-AAEB-DA0B034E73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686862"/>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D149A19-FF85-4DF1-B5D2-378C2C1D31D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77468"/>
          <a:stretch/>
        </p:blipFill>
        <p:spPr>
          <a:xfrm>
            <a:off x="0" y="5648446"/>
            <a:ext cx="12192000" cy="1209553"/>
          </a:xfrm>
          <a:prstGeom prst="rect">
            <a:avLst/>
          </a:prstGeom>
        </p:spPr>
      </p:pic>
      <p:pic>
        <p:nvPicPr>
          <p:cNvPr id="3" name="Image 2">
            <a:extLst>
              <a:ext uri="{FF2B5EF4-FFF2-40B4-BE49-F238E27FC236}">
                <a16:creationId xmlns:a16="http://schemas.microsoft.com/office/drawing/2014/main" id="{7132BEC0-8758-40AC-8CAC-5CCD0739DBD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859779" y="3304031"/>
            <a:ext cx="472441" cy="249937"/>
          </a:xfrm>
          <a:prstGeom prst="rect">
            <a:avLst/>
          </a:prstGeom>
        </p:spPr>
      </p:pic>
      <p:pic>
        <p:nvPicPr>
          <p:cNvPr id="5" name="Image 4">
            <a:extLst>
              <a:ext uri="{FF2B5EF4-FFF2-40B4-BE49-F238E27FC236}">
                <a16:creationId xmlns:a16="http://schemas.microsoft.com/office/drawing/2014/main" id="{644FC908-8E04-451F-9A58-51663FB1A2F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859779" y="3304031"/>
            <a:ext cx="472441" cy="249937"/>
          </a:xfrm>
          <a:prstGeom prst="rect">
            <a:avLst/>
          </a:prstGeom>
        </p:spPr>
      </p:pic>
      <p:pic>
        <p:nvPicPr>
          <p:cNvPr id="7" name="Image 6">
            <a:extLst>
              <a:ext uri="{FF2B5EF4-FFF2-40B4-BE49-F238E27FC236}">
                <a16:creationId xmlns:a16="http://schemas.microsoft.com/office/drawing/2014/main" id="{808D41E0-683E-4D73-AEFA-D714E5B2081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98527" y="6253222"/>
            <a:ext cx="963780" cy="509871"/>
          </a:xfrm>
          <a:prstGeom prst="rect">
            <a:avLst/>
          </a:prstGeom>
        </p:spPr>
      </p:pic>
    </p:spTree>
    <p:extLst>
      <p:ext uri="{BB962C8B-B14F-4D97-AF65-F5344CB8AC3E}">
        <p14:creationId xmlns:p14="http://schemas.microsoft.com/office/powerpoint/2010/main" val="236718741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49" r:id="rId3"/>
    <p:sldLayoutId id="2147483753" r:id="rId4"/>
    <p:sldLayoutId id="2147483755" r:id="rId5"/>
    <p:sldLayoutId id="2147483754" r:id="rId6"/>
    <p:sldLayoutId id="2147483756" r:id="rId7"/>
    <p:sldLayoutId id="21474837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FF533BE-EDAC-499E-A3C7-DEDD192E9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47676"/>
            <a:ext cx="12191999" cy="6857999"/>
          </a:xfrm>
          <a:prstGeom prst="rect">
            <a:avLst/>
          </a:prstGeom>
        </p:spPr>
      </p:pic>
    </p:spTree>
    <p:extLst>
      <p:ext uri="{BB962C8B-B14F-4D97-AF65-F5344CB8AC3E}">
        <p14:creationId xmlns:p14="http://schemas.microsoft.com/office/powerpoint/2010/main" val="3624893964"/>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age regulier.jpg">
            <a:extLst>
              <a:ext uri="{FF2B5EF4-FFF2-40B4-BE49-F238E27FC236}">
                <a16:creationId xmlns:a16="http://schemas.microsoft.com/office/drawing/2014/main" id="{7E1F8125-A389-411F-8011-6CA7CF02518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288000" cy="6912000"/>
          </a:xfrm>
          <a:prstGeom prst="rect">
            <a:avLst/>
          </a:prstGeom>
        </p:spPr>
      </p:pic>
    </p:spTree>
    <p:extLst>
      <p:ext uri="{BB962C8B-B14F-4D97-AF65-F5344CB8AC3E}">
        <p14:creationId xmlns:p14="http://schemas.microsoft.com/office/powerpoint/2010/main" val="4721417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ouvementallaitement.org/environnements-favorables/services-de-gard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communications@aqcpe.co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spq.qc.ca/mieux-vivre/alimentation" TargetMode="External"/><Relationship Id="rId7" Type="http://schemas.openxmlformats.org/officeDocument/2006/relationships/hyperlink" Target="https://breastfeedingcanada.ca/fr/"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dietitians.ca/?lang=fr-CA" TargetMode="External"/><Relationship Id="rId5" Type="http://schemas.openxmlformats.org/officeDocument/2006/relationships/hyperlink" Target="https://www.cps.ca/fr/" TargetMode="External"/><Relationship Id="rId4" Type="http://schemas.openxmlformats.org/officeDocument/2006/relationships/hyperlink" Target="https://www.canada.ca/fr/sante-canada/services/guide-alimentaire-canadien/ressources/nutrition-nourrisson/nutrition-nourrisson-terme-sante-recommandations-naissance-six-mois/6-24-moi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saine.alimentation@aqcpe.com" TargetMode="External"/><Relationship Id="rId2" Type="http://schemas.openxmlformats.org/officeDocument/2006/relationships/hyperlink" Target="http://www.aqcpe.com/nos-services/prendre-rendez-vous"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5DEBE2-B387-438E-9EE7-25670B40A757}"/>
              </a:ext>
            </a:extLst>
          </p:cNvPr>
          <p:cNvSpPr>
            <a:spLocks noGrp="1"/>
          </p:cNvSpPr>
          <p:nvPr>
            <p:ph type="body" sz="quarter" idx="10"/>
          </p:nvPr>
        </p:nvSpPr>
        <p:spPr>
          <a:xfrm>
            <a:off x="1943100" y="3429000"/>
            <a:ext cx="8305799" cy="1000125"/>
          </a:xfrm>
        </p:spPr>
        <p:txBody>
          <a:bodyPr/>
          <a:lstStyle/>
          <a:p>
            <a:r>
              <a:rPr lang="en-CA" sz="3200" dirty="0"/>
              <a:t>octobre 2021</a:t>
            </a:r>
            <a:endParaRPr lang="fr-CA" sz="3200" dirty="0"/>
          </a:p>
        </p:txBody>
      </p:sp>
      <p:sp>
        <p:nvSpPr>
          <p:cNvPr id="3" name="Espace réservé du texte 2">
            <a:extLst>
              <a:ext uri="{FF2B5EF4-FFF2-40B4-BE49-F238E27FC236}">
                <a16:creationId xmlns:a16="http://schemas.microsoft.com/office/drawing/2014/main" id="{2B0F200C-6642-4A72-8FE1-D42D5E040922}"/>
              </a:ext>
            </a:extLst>
          </p:cNvPr>
          <p:cNvSpPr>
            <a:spLocks noGrp="1"/>
          </p:cNvSpPr>
          <p:nvPr>
            <p:ph type="body" sz="quarter" idx="11"/>
          </p:nvPr>
        </p:nvSpPr>
        <p:spPr>
          <a:xfrm>
            <a:off x="139700" y="2571750"/>
            <a:ext cx="11912600" cy="857250"/>
          </a:xfrm>
        </p:spPr>
        <p:txBody>
          <a:bodyPr/>
          <a:lstStyle/>
          <a:p>
            <a:pPr>
              <a:lnSpc>
                <a:spcPct val="125000"/>
              </a:lnSpc>
            </a:pPr>
            <a:r>
              <a:rPr lang="en-CA" sz="3200" dirty="0">
                <a:cs typeface="Arial" panose="020B0604020202020204" pitchFamily="34" charset="0"/>
              </a:rPr>
              <a:t>Allaitement et alimentation des poupons</a:t>
            </a:r>
            <a:endParaRPr lang="fr-CA" sz="3200" dirty="0">
              <a:cs typeface="Arial" panose="020B0604020202020204" pitchFamily="34" charset="0"/>
            </a:endParaRPr>
          </a:p>
        </p:txBody>
      </p:sp>
    </p:spTree>
    <p:extLst>
      <p:ext uri="{BB962C8B-B14F-4D97-AF65-F5344CB8AC3E}">
        <p14:creationId xmlns:p14="http://schemas.microsoft.com/office/powerpoint/2010/main" val="13895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5023" y="457203"/>
            <a:ext cx="11010900" cy="1554477"/>
          </a:xfrm>
        </p:spPr>
        <p:txBody>
          <a:bodyPr/>
          <a:lstStyle/>
          <a:p>
            <a:r>
              <a:rPr lang="fr-CA" dirty="0"/>
              <a:t>1.1) Respecter </a:t>
            </a:r>
            <a:r>
              <a:rPr lang="fr-CA" dirty="0">
                <a:solidFill>
                  <a:schemeClr val="accent3"/>
                </a:solidFill>
              </a:rPr>
              <a:t>le choix des familles </a:t>
            </a:r>
            <a:r>
              <a:rPr lang="fr-CA" dirty="0"/>
              <a:t>quant à leur décision de poursuivre l’allaitement à la demande et faciliter la gestion particulière des allées et venues de ces dernières </a:t>
            </a:r>
          </a:p>
        </p:txBody>
      </p:sp>
      <p:sp>
        <p:nvSpPr>
          <p:cNvPr id="3" name="Espace réservé du texte 2"/>
          <p:cNvSpPr>
            <a:spLocks noGrp="1"/>
          </p:cNvSpPr>
          <p:nvPr>
            <p:ph type="body" sz="quarter" idx="10"/>
          </p:nvPr>
        </p:nvSpPr>
        <p:spPr>
          <a:xfrm>
            <a:off x="355023" y="2204218"/>
            <a:ext cx="4715741" cy="3960857"/>
          </a:xfrm>
        </p:spPr>
        <p:txBody>
          <a:bodyPr/>
          <a:lstStyle/>
          <a:p>
            <a:r>
              <a:rPr lang="fr-CA" b="1" dirty="0">
                <a:solidFill>
                  <a:schemeClr val="accent6"/>
                </a:solidFill>
              </a:rPr>
              <a:t>Motifs :</a:t>
            </a:r>
          </a:p>
          <a:p>
            <a:r>
              <a:rPr lang="fr-CA" dirty="0">
                <a:solidFill>
                  <a:schemeClr val="accent6"/>
                </a:solidFill>
              </a:rPr>
              <a:t>Personnels, médicaux ou sociaux des parents</a:t>
            </a:r>
          </a:p>
          <a:p>
            <a:endParaRPr lang="fr-CA" dirty="0">
              <a:solidFill>
                <a:schemeClr val="accent6"/>
              </a:solidFill>
            </a:endParaRPr>
          </a:p>
          <a:p>
            <a:r>
              <a:rPr lang="fr-CA" b="1" dirty="0">
                <a:solidFill>
                  <a:schemeClr val="accent6"/>
                </a:solidFill>
              </a:rPr>
              <a:t>Rôle du service de garde:</a:t>
            </a:r>
          </a:p>
          <a:p>
            <a:pPr marL="342900" indent="-342900">
              <a:buFont typeface="Arial" panose="020B0604020202020204" pitchFamily="34" charset="0"/>
              <a:buChar char="•"/>
            </a:pPr>
            <a:r>
              <a:rPr lang="fr-CA" dirty="0">
                <a:solidFill>
                  <a:schemeClr val="accent6"/>
                </a:solidFill>
              </a:rPr>
              <a:t>Se montrer accueillant </a:t>
            </a:r>
          </a:p>
          <a:p>
            <a:pPr marL="342900" indent="-342900">
              <a:buFont typeface="Arial" panose="020B0604020202020204" pitchFamily="34" charset="0"/>
              <a:buChar char="•"/>
            </a:pPr>
            <a:r>
              <a:rPr lang="fr-CA" dirty="0">
                <a:solidFill>
                  <a:schemeClr val="accent6"/>
                </a:solidFill>
              </a:rPr>
              <a:t>Soutenir les parents dans leur choix</a:t>
            </a:r>
          </a:p>
          <a:p>
            <a:pPr marL="342900" indent="-342900">
              <a:buFont typeface="Arial" panose="020B0604020202020204" pitchFamily="34" charset="0"/>
              <a:buChar char="•"/>
            </a:pPr>
            <a:r>
              <a:rPr lang="fr-CA" dirty="0">
                <a:solidFill>
                  <a:schemeClr val="accent6"/>
                </a:solidFill>
              </a:rPr>
              <a:t>Ne pas juger</a:t>
            </a:r>
          </a:p>
          <a:p>
            <a:endParaRPr lang="fr-CA" dirty="0"/>
          </a:p>
        </p:txBody>
      </p:sp>
      <p:sp>
        <p:nvSpPr>
          <p:cNvPr id="5" name="ZoneTexte 4"/>
          <p:cNvSpPr txBox="1"/>
          <p:nvPr/>
        </p:nvSpPr>
        <p:spPr>
          <a:xfrm>
            <a:off x="5070764" y="2044931"/>
            <a:ext cx="6331527" cy="3970318"/>
          </a:xfrm>
          <a:prstGeom prst="rect">
            <a:avLst/>
          </a:prstGeom>
          <a:solidFill>
            <a:schemeClr val="accent1">
              <a:lumMod val="20000"/>
              <a:lumOff val="80000"/>
            </a:schemeClr>
          </a:solidFill>
          <a:ln>
            <a:solidFill>
              <a:srgbClr val="00B0F0"/>
            </a:solidFill>
          </a:ln>
        </p:spPr>
        <p:txBody>
          <a:bodyPr wrap="square" rtlCol="0">
            <a:spAutoFit/>
          </a:bodyPr>
          <a:lstStyle/>
          <a:p>
            <a:r>
              <a:rPr lang="fr-CA" b="1" dirty="0"/>
              <a:t>Charte </a:t>
            </a:r>
          </a:p>
          <a:p>
            <a:r>
              <a:rPr lang="fr-CA" dirty="0"/>
              <a:t>2. Peu importe le mode d’alimentation de l’enfant, la RSG adopte une attitude positive et exempte de jugement.</a:t>
            </a:r>
          </a:p>
          <a:p>
            <a:endParaRPr lang="fr-CA" dirty="0"/>
          </a:p>
          <a:p>
            <a:r>
              <a:rPr lang="fr-CA" dirty="0"/>
              <a:t>4. Le service de garde s’affiche clairement comme un milieu favorable à l’allaitement, de sorte que les parents se sentent à l’aise, en tout temps, de discuter des mesures pour faciliter la poursuite de l’allaitement. </a:t>
            </a:r>
          </a:p>
          <a:p>
            <a:endParaRPr lang="fr-CA" dirty="0"/>
          </a:p>
          <a:p>
            <a:r>
              <a:rPr lang="fr-CA" dirty="0"/>
              <a:t>5. Les familles qui souhaitent fournir du lait maternel pour leur enfant sont encouragées à le faire, quel que soit l’âge de l’enfant. </a:t>
            </a:r>
          </a:p>
          <a:p>
            <a:pPr marL="342900" indent="-342900">
              <a:buAutoNum type="arabicPlain" startAt="5"/>
            </a:pPr>
            <a:endParaRPr lang="fr-CA" dirty="0"/>
          </a:p>
          <a:p>
            <a:r>
              <a:rPr lang="fr-CA" dirty="0"/>
              <a:t>6. Les parents définissent la façon d’administrer les liquides et le type de contenant à utiliser. </a:t>
            </a:r>
          </a:p>
        </p:txBody>
      </p:sp>
    </p:spTree>
    <p:extLst>
      <p:ext uri="{BB962C8B-B14F-4D97-AF65-F5344CB8AC3E}">
        <p14:creationId xmlns:p14="http://schemas.microsoft.com/office/powerpoint/2010/main" val="27035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4201" y="247416"/>
            <a:ext cx="11010900" cy="1867987"/>
          </a:xfrm>
        </p:spPr>
        <p:txBody>
          <a:bodyPr/>
          <a:lstStyle/>
          <a:p>
            <a:r>
              <a:rPr lang="fr-CA" dirty="0"/>
              <a:t>1.2) Offrir un endroit tranquille et confortable où les mères peuvent allaiter et s’assurer que les parents sont bien informés de ces facilités d’accueil </a:t>
            </a:r>
          </a:p>
        </p:txBody>
      </p:sp>
      <p:sp>
        <p:nvSpPr>
          <p:cNvPr id="3" name="Espace réservé du texte 2"/>
          <p:cNvSpPr>
            <a:spLocks noGrp="1"/>
          </p:cNvSpPr>
          <p:nvPr>
            <p:ph type="body" sz="quarter" idx="10"/>
          </p:nvPr>
        </p:nvSpPr>
        <p:spPr>
          <a:xfrm>
            <a:off x="596899" y="2115403"/>
            <a:ext cx="4931065" cy="3857134"/>
          </a:xfrm>
        </p:spPr>
        <p:txBody>
          <a:bodyPr/>
          <a:lstStyle/>
          <a:p>
            <a:endParaRPr lang="fr-CA" dirty="0"/>
          </a:p>
          <a:p>
            <a:r>
              <a:rPr lang="fr-CA" b="1" dirty="0">
                <a:solidFill>
                  <a:schemeClr val="accent6"/>
                </a:solidFill>
              </a:rPr>
              <a:t>Rôle du service de garde :</a:t>
            </a:r>
          </a:p>
          <a:p>
            <a:pPr marL="342900" indent="-342900">
              <a:buFont typeface="Arial" panose="020B0604020202020204" pitchFamily="34" charset="0"/>
              <a:buChar char="•"/>
            </a:pPr>
            <a:r>
              <a:rPr lang="fr-CA" dirty="0">
                <a:solidFill>
                  <a:schemeClr val="accent6"/>
                </a:solidFill>
              </a:rPr>
              <a:t>Offrir un endroit tranquille, confortable </a:t>
            </a:r>
          </a:p>
          <a:p>
            <a:pPr marL="342900" indent="-342900">
              <a:buFont typeface="Arial" panose="020B0604020202020204" pitchFamily="34" charset="0"/>
              <a:buChar char="•"/>
            </a:pPr>
            <a:r>
              <a:rPr lang="fr-CA" dirty="0">
                <a:solidFill>
                  <a:schemeClr val="accent6"/>
                </a:solidFill>
              </a:rPr>
              <a:t>Entente à propos des heures d’allaitement </a:t>
            </a:r>
          </a:p>
          <a:p>
            <a:pPr marL="342900" indent="-342900">
              <a:buFont typeface="Arial" panose="020B0604020202020204" pitchFamily="34" charset="0"/>
              <a:buChar char="•"/>
            </a:pPr>
            <a:r>
              <a:rPr lang="fr-CA" dirty="0">
                <a:solidFill>
                  <a:schemeClr val="accent6"/>
                </a:solidFill>
              </a:rPr>
              <a:t>S’assurer qu’il est possible de les joindre au moment où l’enfant manifeste des signes de faim. </a:t>
            </a:r>
          </a:p>
          <a:p>
            <a:endParaRPr lang="fr-CA" dirty="0"/>
          </a:p>
        </p:txBody>
      </p:sp>
      <p:sp>
        <p:nvSpPr>
          <p:cNvPr id="4" name="ZoneTexte 3"/>
          <p:cNvSpPr txBox="1"/>
          <p:nvPr/>
        </p:nvSpPr>
        <p:spPr>
          <a:xfrm>
            <a:off x="6348008" y="2644608"/>
            <a:ext cx="5505450" cy="2308324"/>
          </a:xfrm>
          <a:prstGeom prst="rect">
            <a:avLst/>
          </a:prstGeom>
          <a:solidFill>
            <a:schemeClr val="accent1">
              <a:lumMod val="20000"/>
              <a:lumOff val="80000"/>
            </a:schemeClr>
          </a:solidFill>
          <a:ln>
            <a:solidFill>
              <a:srgbClr val="00B0F0"/>
            </a:solidFill>
          </a:ln>
        </p:spPr>
        <p:txBody>
          <a:bodyPr wrap="square" rtlCol="0">
            <a:spAutoFit/>
          </a:bodyPr>
          <a:lstStyle/>
          <a:p>
            <a:r>
              <a:rPr lang="fr-CA" b="1" dirty="0"/>
              <a:t>Charte</a:t>
            </a:r>
          </a:p>
          <a:p>
            <a:r>
              <a:rPr lang="fr-CA" dirty="0"/>
              <a:t>3. Dès l’inscription de l’enfant, le dialogue est ouvert et les parents sont informés des aménagements possibles pour soutenir les familles qui désirent poursuivre l’allaitement. </a:t>
            </a:r>
          </a:p>
          <a:p>
            <a:endParaRPr lang="fr-CA" dirty="0"/>
          </a:p>
          <a:p>
            <a:r>
              <a:rPr lang="fr-CA" dirty="0"/>
              <a:t>8. Les personnes qui le souhaitent ont la possibilité d’allaiter sur place. </a:t>
            </a:r>
          </a:p>
        </p:txBody>
      </p:sp>
    </p:spTree>
    <p:extLst>
      <p:ext uri="{BB962C8B-B14F-4D97-AF65-F5344CB8AC3E}">
        <p14:creationId xmlns:p14="http://schemas.microsoft.com/office/powerpoint/2010/main" val="31464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7892" y="1219151"/>
            <a:ext cx="11010900" cy="542261"/>
          </a:xfrm>
        </p:spPr>
        <p:txBody>
          <a:bodyPr/>
          <a:lstStyle/>
          <a:p>
            <a:r>
              <a:rPr lang="fr-CA" dirty="0"/>
              <a:t>1.3) Appliquer les bonnes pratiques en matière de manipulation du lait maternel et des préparations commerciales</a:t>
            </a:r>
          </a:p>
        </p:txBody>
      </p:sp>
      <p:sp>
        <p:nvSpPr>
          <p:cNvPr id="3" name="Espace réservé du texte 2"/>
          <p:cNvSpPr>
            <a:spLocks noGrp="1"/>
          </p:cNvSpPr>
          <p:nvPr>
            <p:ph type="body" sz="quarter" idx="10"/>
          </p:nvPr>
        </p:nvSpPr>
        <p:spPr>
          <a:xfrm>
            <a:off x="387893" y="2042566"/>
            <a:ext cx="6669285" cy="4029724"/>
          </a:xfrm>
        </p:spPr>
        <p:txBody>
          <a:bodyPr/>
          <a:lstStyle/>
          <a:p>
            <a:r>
              <a:rPr lang="fr-CA" b="1" dirty="0">
                <a:solidFill>
                  <a:schemeClr val="accent6"/>
                </a:solidFill>
              </a:rPr>
              <a:t>Rôle du service de garde : </a:t>
            </a:r>
          </a:p>
          <a:p>
            <a:endParaRPr lang="fr-CA" sz="1200" b="1" dirty="0">
              <a:solidFill>
                <a:schemeClr val="accent6"/>
              </a:solidFill>
            </a:endParaRPr>
          </a:p>
          <a:p>
            <a:r>
              <a:rPr lang="fr-CA" dirty="0">
                <a:solidFill>
                  <a:schemeClr val="accent6"/>
                </a:solidFill>
              </a:rPr>
              <a:t>Pratiques concernant </a:t>
            </a:r>
          </a:p>
          <a:p>
            <a:pPr marL="342900" indent="-342900">
              <a:buFont typeface="Arial" panose="020B0604020202020204" pitchFamily="34" charset="0"/>
              <a:buChar char="•"/>
            </a:pPr>
            <a:r>
              <a:rPr lang="fr-CA" dirty="0">
                <a:solidFill>
                  <a:schemeClr val="accent6"/>
                </a:solidFill>
              </a:rPr>
              <a:t>Identification</a:t>
            </a:r>
          </a:p>
          <a:p>
            <a:pPr marL="342900" indent="-342900">
              <a:buFont typeface="Arial" panose="020B0604020202020204" pitchFamily="34" charset="0"/>
              <a:buChar char="•"/>
            </a:pPr>
            <a:r>
              <a:rPr lang="fr-CA" dirty="0">
                <a:solidFill>
                  <a:schemeClr val="accent6"/>
                </a:solidFill>
              </a:rPr>
              <a:t>Conservation </a:t>
            </a:r>
          </a:p>
          <a:p>
            <a:pPr marL="342900" indent="-342900">
              <a:buFont typeface="Arial" panose="020B0604020202020204" pitchFamily="34" charset="0"/>
              <a:buChar char="•"/>
            </a:pPr>
            <a:r>
              <a:rPr lang="fr-CA" dirty="0">
                <a:solidFill>
                  <a:schemeClr val="accent6"/>
                </a:solidFill>
              </a:rPr>
              <a:t>Préparation </a:t>
            </a:r>
          </a:p>
          <a:p>
            <a:pPr marL="342900" indent="-342900">
              <a:buFont typeface="Arial" panose="020B0604020202020204" pitchFamily="34" charset="0"/>
              <a:buChar char="•"/>
            </a:pPr>
            <a:r>
              <a:rPr lang="fr-CA" dirty="0">
                <a:solidFill>
                  <a:schemeClr val="accent6"/>
                </a:solidFill>
              </a:rPr>
              <a:t>Méthodes de nettoyage et d’assainissement des biberons et des tétines</a:t>
            </a:r>
          </a:p>
        </p:txBody>
      </p:sp>
      <p:sp>
        <p:nvSpPr>
          <p:cNvPr id="5" name="ZoneTexte 4"/>
          <p:cNvSpPr txBox="1"/>
          <p:nvPr/>
        </p:nvSpPr>
        <p:spPr>
          <a:xfrm>
            <a:off x="7306559" y="2305615"/>
            <a:ext cx="4341615" cy="2246769"/>
          </a:xfrm>
          <a:prstGeom prst="rect">
            <a:avLst/>
          </a:prstGeom>
          <a:solidFill>
            <a:schemeClr val="accent1">
              <a:lumMod val="20000"/>
              <a:lumOff val="80000"/>
            </a:schemeClr>
          </a:solidFill>
          <a:ln>
            <a:solidFill>
              <a:srgbClr val="00B0F0"/>
            </a:solidFill>
          </a:ln>
        </p:spPr>
        <p:txBody>
          <a:bodyPr wrap="square" rtlCol="0">
            <a:spAutoFit/>
          </a:bodyPr>
          <a:lstStyle/>
          <a:p>
            <a:r>
              <a:rPr lang="fr-CA" sz="2000" b="1" dirty="0"/>
              <a:t>Charte</a:t>
            </a:r>
          </a:p>
          <a:p>
            <a:r>
              <a:rPr lang="fr-CA" sz="2000" dirty="0"/>
              <a:t>7. La RSG applique des pratiques rigoureuses pour la manipulation et l’administration du lait maternel, comme recommandé par le guide </a:t>
            </a:r>
            <a:r>
              <a:rPr lang="fr-CA" sz="2000" i="1" dirty="0"/>
              <a:t>Prévention et contrôle des infections dans les services de garde</a:t>
            </a:r>
            <a:r>
              <a:rPr lang="fr-CA" sz="2000" dirty="0"/>
              <a:t>. </a:t>
            </a:r>
            <a:endParaRPr lang="fr-CA" sz="2000" b="1" dirty="0"/>
          </a:p>
        </p:txBody>
      </p:sp>
    </p:spTree>
    <p:extLst>
      <p:ext uri="{BB962C8B-B14F-4D97-AF65-F5344CB8AC3E}">
        <p14:creationId xmlns:p14="http://schemas.microsoft.com/office/powerpoint/2010/main" val="15372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7625" y="999936"/>
            <a:ext cx="11010900" cy="542261"/>
          </a:xfrm>
        </p:spPr>
        <p:txBody>
          <a:bodyPr/>
          <a:lstStyle/>
          <a:p>
            <a:r>
              <a:rPr lang="fr-CA" dirty="0"/>
              <a:t>1.3) Appliquer les bonnes pratiques en matière de manipulation du lait maternel et des préparations commerciales      </a:t>
            </a:r>
            <a:endParaRPr lang="fr-CA" dirty="0">
              <a:highlight>
                <a:srgbClr val="FFFF00"/>
              </a:highlight>
            </a:endParaRPr>
          </a:p>
        </p:txBody>
      </p:sp>
      <p:pic>
        <p:nvPicPr>
          <p:cNvPr id="4" name="Image 3"/>
          <p:cNvPicPr>
            <a:picLocks noChangeAspect="1"/>
          </p:cNvPicPr>
          <p:nvPr/>
        </p:nvPicPr>
        <p:blipFill>
          <a:blip r:embed="rId3"/>
          <a:stretch>
            <a:fillRect/>
          </a:stretch>
        </p:blipFill>
        <p:spPr>
          <a:xfrm>
            <a:off x="677882" y="1542197"/>
            <a:ext cx="3553617" cy="4805330"/>
          </a:xfrm>
          <a:prstGeom prst="rect">
            <a:avLst/>
          </a:prstGeom>
        </p:spPr>
      </p:pic>
      <p:pic>
        <p:nvPicPr>
          <p:cNvPr id="5" name="Image 4">
            <a:extLst>
              <a:ext uri="{FF2B5EF4-FFF2-40B4-BE49-F238E27FC236}">
                <a16:creationId xmlns:a16="http://schemas.microsoft.com/office/drawing/2014/main" id="{AE72CF1B-3037-4AA5-A9D1-9DAFDA5F848A}"/>
              </a:ext>
            </a:extLst>
          </p:cNvPr>
          <p:cNvPicPr>
            <a:picLocks noChangeAspect="1"/>
          </p:cNvPicPr>
          <p:nvPr/>
        </p:nvPicPr>
        <p:blipFill>
          <a:blip r:embed="rId4"/>
          <a:stretch>
            <a:fillRect/>
          </a:stretch>
        </p:blipFill>
        <p:spPr>
          <a:xfrm>
            <a:off x="6725948" y="1154201"/>
            <a:ext cx="3553618" cy="1315090"/>
          </a:xfrm>
          <a:prstGeom prst="rect">
            <a:avLst/>
          </a:prstGeom>
        </p:spPr>
      </p:pic>
      <p:pic>
        <p:nvPicPr>
          <p:cNvPr id="7" name="Image 6">
            <a:extLst>
              <a:ext uri="{FF2B5EF4-FFF2-40B4-BE49-F238E27FC236}">
                <a16:creationId xmlns:a16="http://schemas.microsoft.com/office/drawing/2014/main" id="{F5C2C5C5-FEB0-4939-8B6A-B23037353FC7}"/>
              </a:ext>
            </a:extLst>
          </p:cNvPr>
          <p:cNvPicPr>
            <a:picLocks noChangeAspect="1"/>
          </p:cNvPicPr>
          <p:nvPr/>
        </p:nvPicPr>
        <p:blipFill>
          <a:blip r:embed="rId5"/>
          <a:stretch>
            <a:fillRect/>
          </a:stretch>
        </p:blipFill>
        <p:spPr>
          <a:xfrm>
            <a:off x="4635363" y="2490005"/>
            <a:ext cx="3259525" cy="542261"/>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831C7357-C415-4EA2-B02E-7B6EE291F19C}"/>
              </a:ext>
            </a:extLst>
          </p:cNvPr>
          <p:cNvPicPr>
            <a:picLocks noChangeAspect="1"/>
          </p:cNvPicPr>
          <p:nvPr/>
        </p:nvPicPr>
        <p:blipFill>
          <a:blip r:embed="rId6"/>
          <a:stretch>
            <a:fillRect/>
          </a:stretch>
        </p:blipFill>
        <p:spPr>
          <a:xfrm>
            <a:off x="4668170" y="3073695"/>
            <a:ext cx="3226718" cy="3327378"/>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666A1EDA-A652-46C1-AB84-F0B50318F74B}"/>
              </a:ext>
            </a:extLst>
          </p:cNvPr>
          <p:cNvPicPr>
            <a:picLocks noChangeAspect="1"/>
          </p:cNvPicPr>
          <p:nvPr/>
        </p:nvPicPr>
        <p:blipFill>
          <a:blip r:embed="rId7"/>
          <a:stretch>
            <a:fillRect/>
          </a:stretch>
        </p:blipFill>
        <p:spPr>
          <a:xfrm>
            <a:off x="7960502" y="2582126"/>
            <a:ext cx="3695803" cy="3564258"/>
          </a:xfrm>
          <a:prstGeom prst="rect">
            <a:avLst/>
          </a:prstGeom>
        </p:spPr>
      </p:pic>
    </p:spTree>
    <p:extLst>
      <p:ext uri="{BB962C8B-B14F-4D97-AF65-F5344CB8AC3E}">
        <p14:creationId xmlns:p14="http://schemas.microsoft.com/office/powerpoint/2010/main" val="251356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7393" y="849811"/>
            <a:ext cx="11010900" cy="542261"/>
          </a:xfrm>
        </p:spPr>
        <p:txBody>
          <a:bodyPr/>
          <a:lstStyle/>
          <a:p>
            <a:r>
              <a:rPr lang="fr-CA" dirty="0"/>
              <a:t>1.4) Offrir occasionnellement de l’eau aux poupons âgés de plus de 6 mois</a:t>
            </a:r>
          </a:p>
        </p:txBody>
      </p:sp>
      <p:sp>
        <p:nvSpPr>
          <p:cNvPr id="3" name="Espace réservé du texte 2"/>
          <p:cNvSpPr>
            <a:spLocks noGrp="1"/>
          </p:cNvSpPr>
          <p:nvPr>
            <p:ph type="body" sz="quarter" idx="10"/>
          </p:nvPr>
        </p:nvSpPr>
        <p:spPr>
          <a:xfrm>
            <a:off x="590550" y="1600619"/>
            <a:ext cx="11010900" cy="4580465"/>
          </a:xfrm>
        </p:spPr>
        <p:txBody>
          <a:bodyPr/>
          <a:lstStyle/>
          <a:p>
            <a:pPr marL="342900" indent="-342900" algn="just">
              <a:lnSpc>
                <a:spcPct val="120000"/>
              </a:lnSpc>
              <a:spcBef>
                <a:spcPts val="400"/>
              </a:spcBef>
              <a:spcAft>
                <a:spcPts val="400"/>
              </a:spcAft>
              <a:buFont typeface="Arial" panose="020B0604020202020204" pitchFamily="34" charset="0"/>
              <a:buChar char="•"/>
            </a:pPr>
            <a:r>
              <a:rPr lang="fr-CA" b="1" dirty="0">
                <a:solidFill>
                  <a:schemeClr val="accent6"/>
                </a:solidFill>
              </a:rPr>
              <a:t>Moins de 6 mois </a:t>
            </a:r>
            <a:r>
              <a:rPr lang="fr-CA" dirty="0">
                <a:solidFill>
                  <a:schemeClr val="accent6"/>
                </a:solidFill>
              </a:rPr>
              <a:t>:  pas besoin de boire de l’eau</a:t>
            </a:r>
          </a:p>
          <a:p>
            <a:pPr marL="342900" indent="-342900" algn="just">
              <a:lnSpc>
                <a:spcPct val="110000"/>
              </a:lnSpc>
              <a:spcBef>
                <a:spcPts val="400"/>
              </a:spcBef>
              <a:spcAft>
                <a:spcPts val="400"/>
              </a:spcAft>
              <a:buFont typeface="Arial" panose="020B0604020202020204" pitchFamily="34" charset="0"/>
              <a:buChar char="•"/>
            </a:pPr>
            <a:r>
              <a:rPr lang="fr-CA" b="1" dirty="0">
                <a:solidFill>
                  <a:schemeClr val="accent6"/>
                </a:solidFill>
              </a:rPr>
              <a:t>Vers 6 mois </a:t>
            </a:r>
            <a:r>
              <a:rPr lang="fr-CA" dirty="0">
                <a:solidFill>
                  <a:schemeClr val="accent6"/>
                </a:solidFill>
              </a:rPr>
              <a:t>:</a:t>
            </a:r>
          </a:p>
          <a:p>
            <a:pPr marL="898525" lvl="2" indent="-457200" algn="just">
              <a:lnSpc>
                <a:spcPct val="110000"/>
              </a:lnSpc>
              <a:spcBef>
                <a:spcPts val="400"/>
              </a:spcBef>
              <a:spcAft>
                <a:spcPts val="400"/>
              </a:spcAft>
              <a:buFont typeface="Courier New" panose="02070309020205020404" pitchFamily="49" charset="0"/>
              <a:buChar char="o"/>
            </a:pPr>
            <a:r>
              <a:rPr lang="fr-CA" sz="2400" dirty="0">
                <a:solidFill>
                  <a:schemeClr val="accent6"/>
                </a:solidFill>
                <a:latin typeface="Arial" panose="020B0604020202020204" pitchFamily="34" charset="0"/>
                <a:cs typeface="Arial" panose="020B0604020202020204" pitchFamily="34" charset="0"/>
              </a:rPr>
              <a:t>Commence à manger d’autres aliments</a:t>
            </a:r>
          </a:p>
          <a:p>
            <a:pPr marL="898525" lvl="2" indent="-457200" algn="just">
              <a:lnSpc>
                <a:spcPct val="110000"/>
              </a:lnSpc>
              <a:spcBef>
                <a:spcPts val="400"/>
              </a:spcBef>
              <a:spcAft>
                <a:spcPts val="400"/>
              </a:spcAft>
              <a:buFont typeface="Courier New" panose="02070309020205020404" pitchFamily="49" charset="0"/>
              <a:buChar char="o"/>
            </a:pPr>
            <a:r>
              <a:rPr lang="fr-CA" sz="2400" dirty="0">
                <a:solidFill>
                  <a:schemeClr val="accent6"/>
                </a:solidFill>
                <a:latin typeface="Arial" panose="020B0604020202020204" pitchFamily="34" charset="0"/>
                <a:cs typeface="Arial" panose="020B0604020202020204" pitchFamily="34" charset="0"/>
              </a:rPr>
              <a:t>Petites quantités d’eau à la fois occasionnellement </a:t>
            </a:r>
          </a:p>
          <a:p>
            <a:pPr marL="898525" lvl="2" indent="-457200" algn="just">
              <a:lnSpc>
                <a:spcPct val="110000"/>
              </a:lnSpc>
              <a:spcBef>
                <a:spcPts val="400"/>
              </a:spcBef>
              <a:spcAft>
                <a:spcPts val="400"/>
              </a:spcAft>
              <a:buFont typeface="Courier New" panose="02070309020205020404" pitchFamily="49" charset="0"/>
              <a:buChar char="o"/>
            </a:pPr>
            <a:r>
              <a:rPr lang="fr-CA" sz="2400" dirty="0">
                <a:solidFill>
                  <a:schemeClr val="accent6"/>
                </a:solidFill>
                <a:latin typeface="Arial" panose="020B0604020202020204" pitchFamily="34" charset="0"/>
                <a:cs typeface="Arial" panose="020B0604020202020204" pitchFamily="34" charset="0"/>
              </a:rPr>
              <a:t>Encourager l'enfant à boire dans une tasse ouverte en l'aidant au début.</a:t>
            </a:r>
          </a:p>
          <a:p>
            <a:pPr marL="1347788" lvl="3" indent="-457200" algn="just">
              <a:lnSpc>
                <a:spcPct val="110000"/>
              </a:lnSpc>
              <a:spcBef>
                <a:spcPts val="400"/>
              </a:spcBef>
              <a:spcAft>
                <a:spcPts val="400"/>
              </a:spcAft>
              <a:buFont typeface="Wingdings" panose="05000000000000000000" pitchFamily="2" charset="2"/>
              <a:buChar char="ü"/>
            </a:pPr>
            <a:r>
              <a:rPr lang="fr-CA" sz="2400" dirty="0">
                <a:solidFill>
                  <a:schemeClr val="accent6"/>
                </a:solidFill>
                <a:latin typeface="Arial" panose="020B0604020202020204" pitchFamily="34" charset="0"/>
                <a:cs typeface="Arial" panose="020B0604020202020204" pitchFamily="34" charset="0"/>
              </a:rPr>
              <a:t>Au début : tente de téter le liquide</a:t>
            </a:r>
          </a:p>
          <a:p>
            <a:pPr marL="1347788" lvl="3" indent="-457200" algn="just">
              <a:lnSpc>
                <a:spcPct val="110000"/>
              </a:lnSpc>
              <a:spcBef>
                <a:spcPts val="400"/>
              </a:spcBef>
              <a:spcAft>
                <a:spcPts val="400"/>
              </a:spcAft>
              <a:buFont typeface="Wingdings" panose="05000000000000000000" pitchFamily="2" charset="2"/>
              <a:buChar char="ü"/>
            </a:pPr>
            <a:r>
              <a:rPr lang="fr-CA" sz="2400" dirty="0">
                <a:solidFill>
                  <a:schemeClr val="accent6"/>
                </a:solidFill>
                <a:latin typeface="Arial" panose="020B0604020202020204" pitchFamily="34" charset="0"/>
                <a:cs typeface="Arial" panose="020B0604020202020204" pitchFamily="34" charset="0"/>
              </a:rPr>
              <a:t>Puis, action de succion coordonnée et maintien de la mâchoire en position ouverte stable lorsque la tasse est approchée </a:t>
            </a:r>
          </a:p>
          <a:p>
            <a:pPr marL="1347788" lvl="3" indent="-457200" algn="just">
              <a:lnSpc>
                <a:spcPct val="110000"/>
              </a:lnSpc>
              <a:spcBef>
                <a:spcPts val="400"/>
              </a:spcBef>
              <a:spcAft>
                <a:spcPts val="400"/>
              </a:spcAft>
              <a:buFont typeface="Wingdings" panose="05000000000000000000" pitchFamily="2" charset="2"/>
              <a:buChar char="ü"/>
            </a:pPr>
            <a:r>
              <a:rPr lang="fr-CA" sz="2400" dirty="0">
                <a:solidFill>
                  <a:schemeClr val="accent6"/>
                </a:solidFill>
                <a:latin typeface="Arial" panose="020B0604020202020204" pitchFamily="34" charset="0"/>
                <a:cs typeface="Arial" panose="020B0604020202020204" pitchFamily="34" charset="0"/>
              </a:rPr>
              <a:t>Boit à son rythme = contrôle sa respiration et avale lorsqu'il est prêt</a:t>
            </a:r>
          </a:p>
          <a:p>
            <a:pPr marL="1163638" lvl="2" indent="-457200" algn="just">
              <a:spcBef>
                <a:spcPts val="600"/>
              </a:spcBef>
              <a:spcAft>
                <a:spcPts val="600"/>
              </a:spcAft>
              <a:buFont typeface="Courier New" panose="02070309020205020404" pitchFamily="49" charset="0"/>
              <a:buChar char="o"/>
            </a:pPr>
            <a:endParaRPr lang="fr-CA" sz="2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94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57422-5333-4FF6-AECF-466982B83876}"/>
              </a:ext>
            </a:extLst>
          </p:cNvPr>
          <p:cNvSpPr>
            <a:spLocks noGrp="1"/>
          </p:cNvSpPr>
          <p:nvPr>
            <p:ph type="ctrTitle"/>
          </p:nvPr>
        </p:nvSpPr>
        <p:spPr>
          <a:xfrm>
            <a:off x="584201" y="885463"/>
            <a:ext cx="11273676" cy="542261"/>
          </a:xfrm>
        </p:spPr>
        <p:txBody>
          <a:bodyPr/>
          <a:lstStyle/>
          <a:p>
            <a:r>
              <a:rPr lang="fr-CA" dirty="0">
                <a:solidFill>
                  <a:schemeClr val="accent6"/>
                </a:solidFill>
              </a:rPr>
              <a:t>La trousse d’outils du Mouvement Allaitement Québec</a:t>
            </a:r>
            <a:endParaRPr lang="fr-CA" dirty="0"/>
          </a:p>
        </p:txBody>
      </p:sp>
      <p:sp>
        <p:nvSpPr>
          <p:cNvPr id="3" name="Espace réservé du texte 2">
            <a:extLst>
              <a:ext uri="{FF2B5EF4-FFF2-40B4-BE49-F238E27FC236}">
                <a16:creationId xmlns:a16="http://schemas.microsoft.com/office/drawing/2014/main" id="{D4C3EFF8-E217-4584-BD5A-BDD7667BE33E}"/>
              </a:ext>
            </a:extLst>
          </p:cNvPr>
          <p:cNvSpPr>
            <a:spLocks noGrp="1"/>
          </p:cNvSpPr>
          <p:nvPr>
            <p:ph type="body" sz="quarter" idx="10"/>
          </p:nvPr>
        </p:nvSpPr>
        <p:spPr>
          <a:xfrm>
            <a:off x="584201" y="1565662"/>
            <a:ext cx="11595101" cy="4740637"/>
          </a:xfrm>
        </p:spPr>
        <p:txBody>
          <a:bodyPr/>
          <a:lstStyle/>
          <a:p>
            <a:pPr>
              <a:lnSpc>
                <a:spcPct val="150000"/>
              </a:lnSpc>
            </a:pPr>
            <a:r>
              <a:rPr lang="fr-CA" dirty="0">
                <a:solidFill>
                  <a:srgbClr val="003E7E"/>
                </a:solidFill>
                <a:hlinkClick r:id="rId3"/>
              </a:rPr>
              <a:t>https://mouvementallaitement.org/environnements-favorables/services-de-garde/</a:t>
            </a:r>
            <a:r>
              <a:rPr lang="fr-CA" dirty="0">
                <a:solidFill>
                  <a:srgbClr val="003E7E"/>
                </a:solidFill>
              </a:rPr>
              <a:t> </a:t>
            </a:r>
          </a:p>
          <a:p>
            <a:pPr marL="457200" indent="-457200">
              <a:lnSpc>
                <a:spcPct val="150000"/>
              </a:lnSpc>
              <a:buFont typeface="Arial" panose="020B0604020202020204" pitchFamily="34" charset="0"/>
              <a:buChar char="•"/>
            </a:pPr>
            <a:r>
              <a:rPr lang="fr-CA" dirty="0">
                <a:solidFill>
                  <a:srgbClr val="003E7E"/>
                </a:solidFill>
              </a:rPr>
              <a:t>Affiche « Charte des services de garde favorables à l’allaitement par le MAQ »</a:t>
            </a:r>
          </a:p>
          <a:p>
            <a:pPr marL="457200" indent="-457200">
              <a:lnSpc>
                <a:spcPct val="150000"/>
              </a:lnSpc>
              <a:buFont typeface="Arial" panose="020B0604020202020204" pitchFamily="34" charset="0"/>
              <a:buChar char="•"/>
            </a:pPr>
            <a:r>
              <a:rPr lang="fr-CA" dirty="0">
                <a:solidFill>
                  <a:srgbClr val="003E7E"/>
                </a:solidFill>
              </a:rPr>
              <a:t>Feuillet pour les responsables</a:t>
            </a:r>
          </a:p>
          <a:p>
            <a:pPr marL="457200" indent="-457200">
              <a:lnSpc>
                <a:spcPct val="150000"/>
              </a:lnSpc>
              <a:buFont typeface="Arial" panose="020B0604020202020204" pitchFamily="34" charset="0"/>
              <a:buChar char="•"/>
            </a:pPr>
            <a:r>
              <a:rPr lang="fr-CA" dirty="0">
                <a:solidFill>
                  <a:srgbClr val="003E7E"/>
                </a:solidFill>
              </a:rPr>
              <a:t>Fiches thématiques pour aborder divers enjeux entourant                            l’allaitement et défaire quelques mythes</a:t>
            </a:r>
          </a:p>
          <a:p>
            <a:pPr marL="457200" indent="-457200">
              <a:lnSpc>
                <a:spcPct val="150000"/>
              </a:lnSpc>
              <a:buFont typeface="Arial" panose="020B0604020202020204" pitchFamily="34" charset="0"/>
              <a:buChar char="•"/>
            </a:pPr>
            <a:r>
              <a:rPr lang="fr-CA" dirty="0">
                <a:solidFill>
                  <a:srgbClr val="003E7E"/>
                </a:solidFill>
              </a:rPr>
              <a:t>Affiche « Manipulation du lait maternel »</a:t>
            </a:r>
          </a:p>
          <a:p>
            <a:pPr marL="457200" indent="-457200">
              <a:lnSpc>
                <a:spcPct val="150000"/>
              </a:lnSpc>
              <a:buFont typeface="Arial" panose="020B0604020202020204" pitchFamily="34" charset="0"/>
              <a:buChar char="•"/>
            </a:pPr>
            <a:r>
              <a:rPr lang="fr-CA" dirty="0">
                <a:solidFill>
                  <a:srgbClr val="003E7E"/>
                </a:solidFill>
              </a:rPr>
              <a:t>Formulaire d’engagement </a:t>
            </a:r>
          </a:p>
        </p:txBody>
      </p:sp>
      <p:pic>
        <p:nvPicPr>
          <p:cNvPr id="4" name="Image 3">
            <a:extLst>
              <a:ext uri="{FF2B5EF4-FFF2-40B4-BE49-F238E27FC236}">
                <a16:creationId xmlns:a16="http://schemas.microsoft.com/office/drawing/2014/main" id="{6D707141-AC5B-4051-8662-5343702BD04D}"/>
              </a:ext>
            </a:extLst>
          </p:cNvPr>
          <p:cNvPicPr>
            <a:picLocks noChangeAspect="1"/>
          </p:cNvPicPr>
          <p:nvPr/>
        </p:nvPicPr>
        <p:blipFill>
          <a:blip r:embed="rId4"/>
          <a:stretch>
            <a:fillRect/>
          </a:stretch>
        </p:blipFill>
        <p:spPr>
          <a:xfrm>
            <a:off x="9210620" y="3164859"/>
            <a:ext cx="2807678" cy="2807678"/>
          </a:xfrm>
          <a:prstGeom prst="rect">
            <a:avLst/>
          </a:prstGeom>
        </p:spPr>
      </p:pic>
    </p:spTree>
    <p:extLst>
      <p:ext uri="{BB962C8B-B14F-4D97-AF65-F5344CB8AC3E}">
        <p14:creationId xmlns:p14="http://schemas.microsoft.com/office/powerpoint/2010/main" val="373618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endParaRPr lang="fr-CA"/>
          </a:p>
        </p:txBody>
      </p:sp>
      <p:sp>
        <p:nvSpPr>
          <p:cNvPr id="5" name="Espace réservé du texte 4"/>
          <p:cNvSpPr>
            <a:spLocks noGrp="1"/>
          </p:cNvSpPr>
          <p:nvPr>
            <p:ph type="body" sz="quarter" idx="11"/>
          </p:nvPr>
        </p:nvSpPr>
        <p:spPr/>
        <p:txBody>
          <a:bodyPr/>
          <a:lstStyle/>
          <a:p>
            <a:r>
              <a:rPr lang="fr-CA" dirty="0"/>
              <a:t>Travail en sous-groupe</a:t>
            </a:r>
          </a:p>
        </p:txBody>
      </p:sp>
    </p:spTree>
    <p:extLst>
      <p:ext uri="{BB962C8B-B14F-4D97-AF65-F5344CB8AC3E}">
        <p14:creationId xmlns:p14="http://schemas.microsoft.com/office/powerpoint/2010/main" val="189276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13CD9-9D08-41A2-B084-75034EDB8F4F}"/>
              </a:ext>
            </a:extLst>
          </p:cNvPr>
          <p:cNvSpPr>
            <a:spLocks noGrp="1"/>
          </p:cNvSpPr>
          <p:nvPr>
            <p:ph type="ctrTitle"/>
          </p:nvPr>
        </p:nvSpPr>
        <p:spPr/>
        <p:txBody>
          <a:bodyPr/>
          <a:lstStyle/>
          <a:p>
            <a:r>
              <a:rPr lang="en-CA" dirty="0" err="1"/>
              <a:t>Mythe</a:t>
            </a:r>
            <a:r>
              <a:rPr lang="en-CA" dirty="0"/>
              <a:t> </a:t>
            </a:r>
            <a:r>
              <a:rPr lang="en-CA" dirty="0" err="1"/>
              <a:t>ou</a:t>
            </a:r>
            <a:r>
              <a:rPr lang="en-CA" dirty="0"/>
              <a:t> </a:t>
            </a:r>
            <a:r>
              <a:rPr lang="en-CA" dirty="0" err="1"/>
              <a:t>réalité</a:t>
            </a:r>
            <a:endParaRPr lang="fr-CA" dirty="0"/>
          </a:p>
        </p:txBody>
      </p:sp>
      <p:sp>
        <p:nvSpPr>
          <p:cNvPr id="3" name="Espace réservé du texte 2">
            <a:extLst>
              <a:ext uri="{FF2B5EF4-FFF2-40B4-BE49-F238E27FC236}">
                <a16:creationId xmlns:a16="http://schemas.microsoft.com/office/drawing/2014/main" id="{7B65B74D-6239-4513-8533-CB9B98FCEF8B}"/>
              </a:ext>
            </a:extLst>
          </p:cNvPr>
          <p:cNvSpPr>
            <a:spLocks noGrp="1"/>
          </p:cNvSpPr>
          <p:nvPr>
            <p:ph type="body" sz="quarter" idx="10"/>
          </p:nvPr>
        </p:nvSpPr>
        <p:spPr/>
        <p:txBody>
          <a:bodyPr/>
          <a:lstStyle/>
          <a:p>
            <a:pPr marL="457200" indent="-457200">
              <a:lnSpc>
                <a:spcPct val="150000"/>
              </a:lnSpc>
              <a:buFont typeface="Arial" panose="020B0604020202020204" pitchFamily="34" charset="0"/>
              <a:buChar char="•"/>
            </a:pPr>
            <a:endParaRPr lang="fr-CA" sz="2800" dirty="0">
              <a:solidFill>
                <a:schemeClr val="accent2"/>
              </a:solidFill>
            </a:endParaRPr>
          </a:p>
          <a:p>
            <a:pPr>
              <a:lnSpc>
                <a:spcPct val="150000"/>
              </a:lnSpc>
            </a:pPr>
            <a:r>
              <a:rPr lang="fr-CA" sz="2800" dirty="0">
                <a:solidFill>
                  <a:schemeClr val="accent2"/>
                </a:solidFill>
              </a:rPr>
              <a:t>On entend parfois qu’un poupon allaité n’est pas prêt à intégrer un service de garde s’il n’est pas encore sevré du sein.</a:t>
            </a:r>
          </a:p>
          <a:p>
            <a:pPr>
              <a:lnSpc>
                <a:spcPct val="150000"/>
              </a:lnSpc>
            </a:pPr>
            <a:endParaRPr lang="fr-CA" sz="2800" dirty="0">
              <a:solidFill>
                <a:schemeClr val="accent2"/>
              </a:solidFill>
            </a:endParaRPr>
          </a:p>
          <a:p>
            <a:pPr>
              <a:lnSpc>
                <a:spcPct val="150000"/>
              </a:lnSpc>
            </a:pPr>
            <a:r>
              <a:rPr lang="fr-CA" sz="2800" dirty="0">
                <a:solidFill>
                  <a:schemeClr val="accent2"/>
                </a:solidFill>
              </a:rPr>
              <a:t>Quels seraient les avantages pour l’enfant de continuer à être allaiter?</a:t>
            </a:r>
          </a:p>
          <a:p>
            <a:pPr marL="342900" indent="-342900">
              <a:buFont typeface="Arial" panose="020B0604020202020204" pitchFamily="34" charset="0"/>
              <a:buChar char="•"/>
            </a:pPr>
            <a:endParaRPr lang="fr-CA" dirty="0">
              <a:solidFill>
                <a:srgbClr val="003E7E"/>
              </a:solidFill>
            </a:endParaRPr>
          </a:p>
        </p:txBody>
      </p:sp>
    </p:spTree>
    <p:extLst>
      <p:ext uri="{BB962C8B-B14F-4D97-AF65-F5344CB8AC3E}">
        <p14:creationId xmlns:p14="http://schemas.microsoft.com/office/powerpoint/2010/main" val="418155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13CD9-9D08-41A2-B084-75034EDB8F4F}"/>
              </a:ext>
            </a:extLst>
          </p:cNvPr>
          <p:cNvSpPr>
            <a:spLocks noGrp="1"/>
          </p:cNvSpPr>
          <p:nvPr>
            <p:ph type="ctrTitle"/>
          </p:nvPr>
        </p:nvSpPr>
        <p:spPr/>
        <p:txBody>
          <a:bodyPr/>
          <a:lstStyle/>
          <a:p>
            <a:r>
              <a:rPr lang="en-CA" dirty="0" err="1"/>
              <a:t>Mise</a:t>
            </a:r>
            <a:r>
              <a:rPr lang="en-CA" dirty="0"/>
              <a:t> </a:t>
            </a:r>
            <a:r>
              <a:rPr lang="en-CA" dirty="0" err="1"/>
              <a:t>en</a:t>
            </a:r>
            <a:r>
              <a:rPr lang="en-CA" dirty="0"/>
              <a:t> situation</a:t>
            </a:r>
            <a:endParaRPr lang="fr-CA" dirty="0"/>
          </a:p>
        </p:txBody>
      </p:sp>
      <p:sp>
        <p:nvSpPr>
          <p:cNvPr id="3" name="Espace réservé du texte 2">
            <a:extLst>
              <a:ext uri="{FF2B5EF4-FFF2-40B4-BE49-F238E27FC236}">
                <a16:creationId xmlns:a16="http://schemas.microsoft.com/office/drawing/2014/main" id="{7B65B74D-6239-4513-8533-CB9B98FCEF8B}"/>
              </a:ext>
            </a:extLst>
          </p:cNvPr>
          <p:cNvSpPr>
            <a:spLocks noGrp="1"/>
          </p:cNvSpPr>
          <p:nvPr>
            <p:ph type="body" sz="quarter" idx="10"/>
          </p:nvPr>
        </p:nvSpPr>
        <p:spPr>
          <a:xfrm>
            <a:off x="596899" y="1038808"/>
            <a:ext cx="11240874" cy="5248936"/>
          </a:xfrm>
        </p:spPr>
        <p:txBody>
          <a:bodyPr/>
          <a:lstStyle/>
          <a:p>
            <a:pPr marL="342900" indent="-342900">
              <a:lnSpc>
                <a:spcPct val="150000"/>
              </a:lnSpc>
              <a:buFont typeface="Arial" panose="020B0604020202020204" pitchFamily="34" charset="0"/>
              <a:buChar char="•"/>
            </a:pPr>
            <a:r>
              <a:rPr lang="fr-CA" sz="2800" dirty="0">
                <a:solidFill>
                  <a:schemeClr val="accent2"/>
                </a:solidFill>
              </a:rPr>
              <a:t>Isabelle rencontre Évelyne, la mère de Floriane, en vue d’une inscription possible. Évelyne mentionne qu’elle allaite toujours Floriane et qu’elle aimerait venir l’allaiter durant la journée. Isabelle craint que la visite perturbe le déroulement des activités de sa journée. </a:t>
            </a:r>
          </a:p>
          <a:p>
            <a:pPr marL="1143000" lvl="1" indent="-457200">
              <a:lnSpc>
                <a:spcPct val="150000"/>
              </a:lnSpc>
            </a:pPr>
            <a:r>
              <a:rPr lang="fr-CA" sz="2800" dirty="0">
                <a:solidFill>
                  <a:schemeClr val="accent2"/>
                </a:solidFill>
              </a:rPr>
              <a:t>Comment le BC peut soutenir Isabelle et quelles stratégies peut-il  proposer pour diminuer la perception d’Isabelle à l’égard de l’allaitement? </a:t>
            </a:r>
          </a:p>
        </p:txBody>
      </p:sp>
    </p:spTree>
    <p:extLst>
      <p:ext uri="{BB962C8B-B14F-4D97-AF65-F5344CB8AC3E}">
        <p14:creationId xmlns:p14="http://schemas.microsoft.com/office/powerpoint/2010/main" val="424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1810A-361E-4A3E-A27B-5724F974390D}"/>
              </a:ext>
            </a:extLst>
          </p:cNvPr>
          <p:cNvSpPr>
            <a:spLocks noGrp="1"/>
          </p:cNvSpPr>
          <p:nvPr>
            <p:ph type="ctrTitle"/>
          </p:nvPr>
        </p:nvSpPr>
        <p:spPr/>
        <p:txBody>
          <a:bodyPr/>
          <a:lstStyle/>
          <a:p>
            <a:r>
              <a:rPr lang="en-CA" dirty="0"/>
              <a:t>Travail </a:t>
            </a:r>
            <a:r>
              <a:rPr lang="en-CA" dirty="0" err="1"/>
              <a:t>en</a:t>
            </a:r>
            <a:r>
              <a:rPr lang="en-CA" dirty="0"/>
              <a:t> sous-</a:t>
            </a:r>
            <a:r>
              <a:rPr lang="en-CA" dirty="0" err="1"/>
              <a:t>groupe</a:t>
            </a:r>
            <a:endParaRPr lang="fr-CA" dirty="0"/>
          </a:p>
        </p:txBody>
      </p:sp>
      <p:sp>
        <p:nvSpPr>
          <p:cNvPr id="3" name="Espace réservé du texte 2">
            <a:extLst>
              <a:ext uri="{FF2B5EF4-FFF2-40B4-BE49-F238E27FC236}">
                <a16:creationId xmlns:a16="http://schemas.microsoft.com/office/drawing/2014/main" id="{19D72A85-7F80-407A-AB54-87CFD8BB11BF}"/>
              </a:ext>
            </a:extLst>
          </p:cNvPr>
          <p:cNvSpPr>
            <a:spLocks noGrp="1"/>
          </p:cNvSpPr>
          <p:nvPr>
            <p:ph type="body" sz="quarter" idx="10"/>
          </p:nvPr>
        </p:nvSpPr>
        <p:spPr>
          <a:xfrm>
            <a:off x="482599" y="999464"/>
            <a:ext cx="11010900" cy="4740637"/>
          </a:xfrm>
        </p:spPr>
        <p:txBody>
          <a:bodyPr/>
          <a:lstStyle/>
          <a:p>
            <a:pPr marL="457200" indent="-457200">
              <a:lnSpc>
                <a:spcPct val="150000"/>
              </a:lnSpc>
              <a:buFont typeface="Arial" panose="020B0604020202020204" pitchFamily="34" charset="0"/>
              <a:buChar char="•"/>
            </a:pPr>
            <a:r>
              <a:rPr lang="en-CA" sz="2800" dirty="0">
                <a:solidFill>
                  <a:schemeClr val="accent2"/>
                </a:solidFill>
              </a:rPr>
              <a:t>Identifier </a:t>
            </a:r>
            <a:r>
              <a:rPr lang="en-CA" sz="2800" dirty="0" err="1">
                <a:solidFill>
                  <a:schemeClr val="accent2"/>
                </a:solidFill>
              </a:rPr>
              <a:t>porte</a:t>
            </a:r>
            <a:r>
              <a:rPr lang="en-CA" sz="2800" dirty="0">
                <a:solidFill>
                  <a:schemeClr val="accent2"/>
                </a:solidFill>
              </a:rPr>
              <a:t>-parole</a:t>
            </a:r>
          </a:p>
          <a:p>
            <a:pPr marL="457200" indent="-457200">
              <a:lnSpc>
                <a:spcPct val="150000"/>
              </a:lnSpc>
              <a:buFont typeface="Arial" panose="020B0604020202020204" pitchFamily="34" charset="0"/>
              <a:buChar char="•"/>
            </a:pPr>
            <a:r>
              <a:rPr lang="en-CA" sz="2800" dirty="0">
                <a:solidFill>
                  <a:schemeClr val="accent2"/>
                </a:solidFill>
              </a:rPr>
              <a:t>1 argument de </a:t>
            </a:r>
            <a:r>
              <a:rPr lang="en-CA" sz="2800" dirty="0" err="1">
                <a:solidFill>
                  <a:schemeClr val="accent2"/>
                </a:solidFill>
              </a:rPr>
              <a:t>vente</a:t>
            </a:r>
            <a:r>
              <a:rPr lang="en-CA" sz="2800" dirty="0">
                <a:solidFill>
                  <a:schemeClr val="accent2"/>
                </a:solidFill>
              </a:rPr>
              <a:t> à donner au RSG </a:t>
            </a:r>
            <a:r>
              <a:rPr lang="en-CA" sz="2800" dirty="0" err="1">
                <a:solidFill>
                  <a:schemeClr val="accent2"/>
                </a:solidFill>
              </a:rPr>
              <a:t>en</a:t>
            </a:r>
            <a:r>
              <a:rPr lang="en-CA" sz="2800" dirty="0">
                <a:solidFill>
                  <a:schemeClr val="accent2"/>
                </a:solidFill>
              </a:rPr>
              <a:t> </a:t>
            </a:r>
            <a:r>
              <a:rPr lang="en-CA" sz="2800" dirty="0" err="1">
                <a:solidFill>
                  <a:schemeClr val="accent2"/>
                </a:solidFill>
              </a:rPr>
              <a:t>ce</a:t>
            </a:r>
            <a:r>
              <a:rPr lang="en-CA" sz="2800" dirty="0">
                <a:solidFill>
                  <a:schemeClr val="accent2"/>
                </a:solidFill>
              </a:rPr>
              <a:t> qui </a:t>
            </a:r>
            <a:r>
              <a:rPr lang="en-CA" sz="2800" dirty="0" err="1">
                <a:solidFill>
                  <a:schemeClr val="accent2"/>
                </a:solidFill>
              </a:rPr>
              <a:t>concerne</a:t>
            </a:r>
            <a:r>
              <a:rPr lang="en-CA" sz="2800" dirty="0">
                <a:solidFill>
                  <a:schemeClr val="accent2"/>
                </a:solidFill>
              </a:rPr>
              <a:t> </a:t>
            </a:r>
            <a:r>
              <a:rPr lang="en-CA" sz="2800" dirty="0" err="1">
                <a:solidFill>
                  <a:schemeClr val="accent2"/>
                </a:solidFill>
              </a:rPr>
              <a:t>l’allaitement</a:t>
            </a:r>
            <a:endParaRPr lang="en-CA" sz="2800" dirty="0">
              <a:solidFill>
                <a:schemeClr val="accent2"/>
              </a:solidFill>
            </a:endParaRPr>
          </a:p>
          <a:p>
            <a:pPr marL="457200" indent="-457200">
              <a:lnSpc>
                <a:spcPct val="150000"/>
              </a:lnSpc>
              <a:buFont typeface="Arial" panose="020B0604020202020204" pitchFamily="34" charset="0"/>
              <a:buChar char="•"/>
            </a:pPr>
            <a:r>
              <a:rPr lang="en-CA" sz="2800" dirty="0">
                <a:solidFill>
                  <a:schemeClr val="accent2"/>
                </a:solidFill>
              </a:rPr>
              <a:t>1 condition gagnante à </a:t>
            </a:r>
            <a:r>
              <a:rPr lang="en-CA" sz="2800" dirty="0" err="1">
                <a:solidFill>
                  <a:schemeClr val="accent2"/>
                </a:solidFill>
              </a:rPr>
              <a:t>mettre</a:t>
            </a:r>
            <a:r>
              <a:rPr lang="en-CA" sz="2800" dirty="0">
                <a:solidFill>
                  <a:schemeClr val="accent2"/>
                </a:solidFill>
              </a:rPr>
              <a:t> en place pour favoriser </a:t>
            </a:r>
            <a:r>
              <a:rPr lang="en-CA" sz="2800" dirty="0" err="1">
                <a:solidFill>
                  <a:schemeClr val="accent2"/>
                </a:solidFill>
              </a:rPr>
              <a:t>l’allaitement</a:t>
            </a:r>
            <a:endParaRPr lang="en-CA" sz="2800" dirty="0">
              <a:solidFill>
                <a:schemeClr val="accent2"/>
              </a:solidFill>
            </a:endParaRPr>
          </a:p>
          <a:p>
            <a:pPr marL="457200" indent="-457200">
              <a:lnSpc>
                <a:spcPct val="150000"/>
              </a:lnSpc>
              <a:buFont typeface="Arial" panose="020B0604020202020204" pitchFamily="34" charset="0"/>
              <a:buChar char="•"/>
            </a:pPr>
            <a:r>
              <a:rPr lang="en-CA" sz="2800" dirty="0">
                <a:solidFill>
                  <a:schemeClr val="accent2"/>
                </a:solidFill>
              </a:rPr>
              <a:t>Retour </a:t>
            </a:r>
            <a:r>
              <a:rPr lang="en-CA" sz="2800" dirty="0" err="1">
                <a:solidFill>
                  <a:schemeClr val="accent2"/>
                </a:solidFill>
              </a:rPr>
              <a:t>en</a:t>
            </a:r>
            <a:r>
              <a:rPr lang="en-CA" sz="2800" dirty="0">
                <a:solidFill>
                  <a:schemeClr val="accent2"/>
                </a:solidFill>
              </a:rPr>
              <a:t> </a:t>
            </a:r>
            <a:r>
              <a:rPr lang="en-CA" sz="2800" dirty="0" err="1">
                <a:solidFill>
                  <a:schemeClr val="accent2"/>
                </a:solidFill>
              </a:rPr>
              <a:t>plénière</a:t>
            </a:r>
            <a:endParaRPr lang="en-CA" sz="2800" dirty="0">
              <a:solidFill>
                <a:schemeClr val="accent2"/>
              </a:solidFill>
            </a:endParaRPr>
          </a:p>
          <a:p>
            <a:endParaRPr lang="fr-CA" dirty="0"/>
          </a:p>
        </p:txBody>
      </p:sp>
      <p:pic>
        <p:nvPicPr>
          <p:cNvPr id="4" name="Image 3">
            <a:extLst>
              <a:ext uri="{FF2B5EF4-FFF2-40B4-BE49-F238E27FC236}">
                <a16:creationId xmlns:a16="http://schemas.microsoft.com/office/drawing/2014/main" id="{805827D6-DB84-4583-A794-96EFBCA6B638}"/>
              </a:ext>
            </a:extLst>
          </p:cNvPr>
          <p:cNvPicPr>
            <a:picLocks noChangeAspect="1"/>
          </p:cNvPicPr>
          <p:nvPr/>
        </p:nvPicPr>
        <p:blipFill>
          <a:blip r:embed="rId3"/>
          <a:stretch>
            <a:fillRect/>
          </a:stretch>
        </p:blipFill>
        <p:spPr>
          <a:xfrm>
            <a:off x="7821385" y="3941099"/>
            <a:ext cx="3515368" cy="2341263"/>
          </a:xfrm>
          <a:prstGeom prst="rect">
            <a:avLst/>
          </a:prstGeom>
        </p:spPr>
      </p:pic>
    </p:spTree>
    <p:extLst>
      <p:ext uri="{BB962C8B-B14F-4D97-AF65-F5344CB8AC3E}">
        <p14:creationId xmlns:p14="http://schemas.microsoft.com/office/powerpoint/2010/main" val="298458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7AAA0-3634-4185-8A44-43CDDC2DA23A}"/>
              </a:ext>
            </a:extLst>
          </p:cNvPr>
          <p:cNvSpPr>
            <a:spLocks noGrp="1"/>
          </p:cNvSpPr>
          <p:nvPr>
            <p:ph type="ctrTitle"/>
          </p:nvPr>
        </p:nvSpPr>
        <p:spPr>
          <a:xfrm>
            <a:off x="495301" y="623458"/>
            <a:ext cx="11049000" cy="542261"/>
          </a:xfrm>
        </p:spPr>
        <p:txBody>
          <a:bodyPr/>
          <a:lstStyle/>
          <a:p>
            <a:r>
              <a:rPr lang="fr-CA" dirty="0"/>
              <a:t>Vos formateurs</a:t>
            </a:r>
          </a:p>
        </p:txBody>
      </p:sp>
      <p:sp>
        <p:nvSpPr>
          <p:cNvPr id="5" name="Espace réservé du texte 4">
            <a:extLst>
              <a:ext uri="{FF2B5EF4-FFF2-40B4-BE49-F238E27FC236}">
                <a16:creationId xmlns:a16="http://schemas.microsoft.com/office/drawing/2014/main" id="{D1E0E861-4717-4FCA-82C8-ED54F2E8D5D9}"/>
              </a:ext>
            </a:extLst>
          </p:cNvPr>
          <p:cNvSpPr>
            <a:spLocks noGrp="1"/>
          </p:cNvSpPr>
          <p:nvPr>
            <p:ph type="body" sz="quarter" idx="13"/>
          </p:nvPr>
        </p:nvSpPr>
        <p:spPr>
          <a:xfrm>
            <a:off x="495301" y="1644351"/>
            <a:ext cx="11049000" cy="3365799"/>
          </a:xfrm>
        </p:spPr>
        <p:txBody>
          <a:bodyPr/>
          <a:lstStyle/>
          <a:p>
            <a:r>
              <a:rPr lang="fr-CA" sz="2800" dirty="0">
                <a:solidFill>
                  <a:schemeClr val="accent6"/>
                </a:solidFill>
              </a:rPr>
              <a:t>Philippe Grand, </a:t>
            </a:r>
            <a:r>
              <a:rPr lang="fr-CA" sz="2800" dirty="0" err="1">
                <a:solidFill>
                  <a:schemeClr val="accent6"/>
                </a:solidFill>
              </a:rPr>
              <a:t>Dt.P</a:t>
            </a:r>
            <a:r>
              <a:rPr lang="fr-CA" sz="2800" dirty="0">
                <a:solidFill>
                  <a:schemeClr val="accent6"/>
                </a:solidFill>
              </a:rPr>
              <a:t>. 				</a:t>
            </a:r>
          </a:p>
        </p:txBody>
      </p:sp>
      <p:sp>
        <p:nvSpPr>
          <p:cNvPr id="6" name="Espace réservé du texte 4">
            <a:extLst>
              <a:ext uri="{FF2B5EF4-FFF2-40B4-BE49-F238E27FC236}">
                <a16:creationId xmlns:a16="http://schemas.microsoft.com/office/drawing/2014/main" id="{D1E0E861-4717-4FCA-82C8-ED54F2E8D5D9}"/>
              </a:ext>
            </a:extLst>
          </p:cNvPr>
          <p:cNvSpPr txBox="1">
            <a:spLocks/>
          </p:cNvSpPr>
          <p:nvPr/>
        </p:nvSpPr>
        <p:spPr>
          <a:xfrm>
            <a:off x="495301" y="2330345"/>
            <a:ext cx="5255258" cy="414725"/>
          </a:xfrm>
          <a:prstGeom prst="rect">
            <a:avLst/>
          </a:prstGeom>
        </p:spPr>
        <p:txBody>
          <a:bodyPr/>
          <a:lstStyle>
            <a:lvl1pPr marL="0" indent="0" algn="l" defTabSz="457200" rtl="0" eaLnBrk="1" latinLnBrk="0" hangingPunct="1">
              <a:lnSpc>
                <a:spcPct val="110000"/>
              </a:lnSpc>
              <a:spcBef>
                <a:spcPts val="1000"/>
              </a:spcBef>
              <a:buFont typeface="Arial" panose="020B0604020202020204" pitchFamily="34" charset="0"/>
              <a:buNone/>
              <a:defRPr lang="fr-CA" sz="2400" kern="1200" dirty="0">
                <a:solidFill>
                  <a:schemeClr val="tx2"/>
                </a:solidFill>
                <a:latin typeface="Arial Black"/>
                <a:ea typeface="+mn-ea"/>
                <a:cs typeface="Arial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chemeClr val="accent6"/>
                </a:solidFill>
                <a:latin typeface="Arial" panose="020B0604020202020204" pitchFamily="34" charset="0"/>
                <a:cs typeface="Arial" panose="020B0604020202020204" pitchFamily="34" charset="0"/>
              </a:rPr>
              <a:t>Nutritionniste, Saine alimentation </a:t>
            </a:r>
          </a:p>
        </p:txBody>
      </p:sp>
      <p:sp>
        <p:nvSpPr>
          <p:cNvPr id="7" name="ZoneTexte 6"/>
          <p:cNvSpPr txBox="1"/>
          <p:nvPr/>
        </p:nvSpPr>
        <p:spPr>
          <a:xfrm>
            <a:off x="6256846" y="1644351"/>
            <a:ext cx="5184774" cy="1138773"/>
          </a:xfrm>
          <a:prstGeom prst="rect">
            <a:avLst/>
          </a:prstGeom>
          <a:noFill/>
        </p:spPr>
        <p:txBody>
          <a:bodyPr wrap="square" rtlCol="0">
            <a:spAutoFit/>
          </a:bodyPr>
          <a:lstStyle/>
          <a:p>
            <a:r>
              <a:rPr lang="fr-CA" sz="2800" b="1" dirty="0">
                <a:solidFill>
                  <a:schemeClr val="accent6">
                    <a:lumMod val="75000"/>
                  </a:schemeClr>
                </a:solidFill>
                <a:latin typeface="Arial Black" panose="020B0A04020102020204" pitchFamily="34" charset="0"/>
                <a:cs typeface="Arial" panose="020B0604020202020204" pitchFamily="34" charset="0"/>
              </a:rPr>
              <a:t>Laurie </a:t>
            </a:r>
            <a:r>
              <a:rPr lang="fr-CA" sz="2800" b="1" dirty="0" err="1">
                <a:solidFill>
                  <a:schemeClr val="accent6">
                    <a:lumMod val="75000"/>
                  </a:schemeClr>
                </a:solidFill>
                <a:latin typeface="Arial Black" panose="020B0A04020102020204" pitchFamily="34" charset="0"/>
                <a:cs typeface="Arial" panose="020B0604020202020204" pitchFamily="34" charset="0"/>
              </a:rPr>
              <a:t>Guinard</a:t>
            </a:r>
            <a:r>
              <a:rPr lang="fr-CA" sz="2800" b="1" dirty="0">
                <a:solidFill>
                  <a:schemeClr val="accent6">
                    <a:lumMod val="75000"/>
                  </a:schemeClr>
                </a:solidFill>
                <a:latin typeface="Arial Black" panose="020B0A04020102020204" pitchFamily="34" charset="0"/>
                <a:cs typeface="Arial" panose="020B0604020202020204" pitchFamily="34" charset="0"/>
              </a:rPr>
              <a:t> Gélinas </a:t>
            </a:r>
          </a:p>
          <a:p>
            <a:endParaRPr lang="fr-CA" sz="1600" b="1" dirty="0">
              <a:solidFill>
                <a:schemeClr val="accent6">
                  <a:lumMod val="75000"/>
                </a:schemeClr>
              </a:solidFill>
              <a:latin typeface="Arial Black" panose="020B0A04020102020204" pitchFamily="34" charset="0"/>
              <a:cs typeface="Arial" panose="020B0604020202020204" pitchFamily="34" charset="0"/>
            </a:endParaRPr>
          </a:p>
          <a:p>
            <a:r>
              <a:rPr lang="fr-CA" sz="2400" dirty="0">
                <a:solidFill>
                  <a:schemeClr val="accent6">
                    <a:lumMod val="75000"/>
                  </a:schemeClr>
                </a:solidFill>
                <a:latin typeface="Arial" panose="020B0604020202020204" pitchFamily="34" charset="0"/>
                <a:cs typeface="Arial" panose="020B0604020202020204" pitchFamily="34" charset="0"/>
              </a:rPr>
              <a:t>Conseillère en pédagogie</a:t>
            </a:r>
          </a:p>
        </p:txBody>
      </p:sp>
    </p:spTree>
    <p:extLst>
      <p:ext uri="{BB962C8B-B14F-4D97-AF65-F5344CB8AC3E}">
        <p14:creationId xmlns:p14="http://schemas.microsoft.com/office/powerpoint/2010/main" val="146731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A"/>
          </a:p>
        </p:txBody>
      </p:sp>
      <p:sp>
        <p:nvSpPr>
          <p:cNvPr id="7" name="Espace réservé du texte 6"/>
          <p:cNvSpPr>
            <a:spLocks noGrp="1"/>
          </p:cNvSpPr>
          <p:nvPr>
            <p:ph type="body" sz="quarter" idx="11"/>
          </p:nvPr>
        </p:nvSpPr>
        <p:spPr/>
        <p:txBody>
          <a:bodyPr/>
          <a:lstStyle/>
          <a:p>
            <a:r>
              <a:rPr lang="fr-CA" dirty="0"/>
              <a:t>Plénière</a:t>
            </a:r>
          </a:p>
        </p:txBody>
      </p:sp>
    </p:spTree>
    <p:extLst>
      <p:ext uri="{BB962C8B-B14F-4D97-AF65-F5344CB8AC3E}">
        <p14:creationId xmlns:p14="http://schemas.microsoft.com/office/powerpoint/2010/main" val="266442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1131971" y="2723129"/>
            <a:ext cx="10248900" cy="857250"/>
          </a:xfrm>
        </p:spPr>
        <p:txBody>
          <a:bodyPr/>
          <a:lstStyle/>
          <a:p>
            <a:pPr>
              <a:lnSpc>
                <a:spcPct val="150000"/>
              </a:lnSpc>
            </a:pPr>
            <a:r>
              <a:rPr lang="fr-CA" dirty="0"/>
              <a:t>Introduction des aliments</a:t>
            </a:r>
            <a:endParaRPr lang="fr-CA" i="1" dirty="0"/>
          </a:p>
        </p:txBody>
      </p:sp>
    </p:spTree>
    <p:extLst>
      <p:ext uri="{BB962C8B-B14F-4D97-AF65-F5344CB8AC3E}">
        <p14:creationId xmlns:p14="http://schemas.microsoft.com/office/powerpoint/2010/main" val="362919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4201" y="451913"/>
            <a:ext cx="11010900" cy="542261"/>
          </a:xfrm>
        </p:spPr>
        <p:txBody>
          <a:bodyPr/>
          <a:lstStyle/>
          <a:p>
            <a:r>
              <a:rPr lang="fr-CA" dirty="0"/>
              <a:t>Orientation 4 de </a:t>
            </a:r>
            <a:r>
              <a:rPr lang="fr-CA" i="1" dirty="0"/>
              <a:t>Gazelle et Potiron</a:t>
            </a:r>
          </a:p>
        </p:txBody>
      </p:sp>
      <p:sp>
        <p:nvSpPr>
          <p:cNvPr id="3" name="Espace réservé du texte 2"/>
          <p:cNvSpPr>
            <a:spLocks noGrp="1"/>
          </p:cNvSpPr>
          <p:nvPr>
            <p:ph type="body" sz="quarter" idx="10"/>
          </p:nvPr>
        </p:nvSpPr>
        <p:spPr>
          <a:xfrm>
            <a:off x="584201" y="1342686"/>
            <a:ext cx="6891420" cy="4740637"/>
          </a:xfrm>
        </p:spPr>
        <p:txBody>
          <a:bodyPr/>
          <a:lstStyle/>
          <a:p>
            <a:pPr>
              <a:lnSpc>
                <a:spcPct val="130000"/>
              </a:lnSpc>
              <a:spcAft>
                <a:spcPts val="1200"/>
              </a:spcAft>
            </a:pPr>
            <a:r>
              <a:rPr lang="fr-CA" sz="2800" dirty="0">
                <a:solidFill>
                  <a:srgbClr val="003E7E"/>
                </a:solidFill>
              </a:rPr>
              <a:t>Offrir une alimentation variée et composée d’aliments à valeur nutritive élevée aux poupons âgés de 6 à 18 mois.</a:t>
            </a:r>
          </a:p>
          <a:p>
            <a:pPr>
              <a:lnSpc>
                <a:spcPct val="150000"/>
              </a:lnSpc>
            </a:pPr>
            <a:endParaRPr lang="fr-CA" sz="2800" dirty="0">
              <a:solidFill>
                <a:srgbClr val="003E7E"/>
              </a:solidFill>
            </a:endParaRPr>
          </a:p>
          <a:p>
            <a:pPr marL="514350" indent="-514350">
              <a:lnSpc>
                <a:spcPct val="150000"/>
              </a:lnSpc>
              <a:buFont typeface="+mj-lt"/>
              <a:buAutoNum type="arabicPeriod"/>
            </a:pPr>
            <a:endParaRPr lang="fr-CA" sz="2800" dirty="0">
              <a:solidFill>
                <a:schemeClr val="accent6"/>
              </a:solidFill>
            </a:endParaRPr>
          </a:p>
        </p:txBody>
      </p:sp>
      <p:pic>
        <p:nvPicPr>
          <p:cNvPr id="4" name="Image 3">
            <a:extLst>
              <a:ext uri="{FF2B5EF4-FFF2-40B4-BE49-F238E27FC236}">
                <a16:creationId xmlns:a16="http://schemas.microsoft.com/office/drawing/2014/main" id="{5040179B-E636-48DC-8A4A-7E90985383F5}"/>
              </a:ext>
            </a:extLst>
          </p:cNvPr>
          <p:cNvPicPr>
            <a:picLocks noChangeAspect="1"/>
          </p:cNvPicPr>
          <p:nvPr/>
        </p:nvPicPr>
        <p:blipFill>
          <a:blip r:embed="rId3"/>
          <a:stretch>
            <a:fillRect/>
          </a:stretch>
        </p:blipFill>
        <p:spPr>
          <a:xfrm>
            <a:off x="7203656" y="2325698"/>
            <a:ext cx="4776757" cy="3189616"/>
          </a:xfrm>
          <a:prstGeom prst="rect">
            <a:avLst/>
          </a:prstGeom>
        </p:spPr>
      </p:pic>
    </p:spTree>
    <p:extLst>
      <p:ext uri="{BB962C8B-B14F-4D97-AF65-F5344CB8AC3E}">
        <p14:creationId xmlns:p14="http://schemas.microsoft.com/office/powerpoint/2010/main" val="225529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7393" y="849811"/>
            <a:ext cx="11010900" cy="542261"/>
          </a:xfrm>
        </p:spPr>
        <p:txBody>
          <a:bodyPr/>
          <a:lstStyle/>
          <a:p>
            <a:r>
              <a:rPr lang="fr-CA" dirty="0"/>
              <a:t>4.1) Collaborer avec le parent dans le processus d’introduction des aliments</a:t>
            </a:r>
          </a:p>
        </p:txBody>
      </p:sp>
      <p:sp>
        <p:nvSpPr>
          <p:cNvPr id="3" name="Espace réservé du texte 2"/>
          <p:cNvSpPr>
            <a:spLocks noGrp="1"/>
          </p:cNvSpPr>
          <p:nvPr>
            <p:ph type="body" sz="quarter" idx="10"/>
          </p:nvPr>
        </p:nvSpPr>
        <p:spPr>
          <a:xfrm>
            <a:off x="590550" y="1608203"/>
            <a:ext cx="11424988" cy="4580465"/>
          </a:xfrm>
        </p:spPr>
        <p:txBody>
          <a:bodyPr/>
          <a:lstStyle/>
          <a:p>
            <a:pPr marL="342900" indent="-342900">
              <a:lnSpc>
                <a:spcPct val="150000"/>
              </a:lnSpc>
              <a:spcBef>
                <a:spcPts val="1300"/>
              </a:spcBef>
              <a:spcAft>
                <a:spcPts val="1400"/>
              </a:spcAft>
              <a:buFont typeface="Arial" panose="020B0604020202020204" pitchFamily="34" charset="0"/>
              <a:buChar char="•"/>
            </a:pPr>
            <a:r>
              <a:rPr lang="en-CA" dirty="0" err="1">
                <a:solidFill>
                  <a:schemeClr val="accent6"/>
                </a:solidFill>
              </a:rPr>
              <a:t>Selon</a:t>
            </a:r>
            <a:r>
              <a:rPr lang="en-CA" dirty="0">
                <a:solidFill>
                  <a:schemeClr val="accent6"/>
                </a:solidFill>
              </a:rPr>
              <a:t> </a:t>
            </a:r>
            <a:r>
              <a:rPr lang="en-CA" dirty="0" err="1">
                <a:solidFill>
                  <a:schemeClr val="accent6"/>
                </a:solidFill>
              </a:rPr>
              <a:t>votre</a:t>
            </a:r>
            <a:r>
              <a:rPr lang="en-CA" dirty="0">
                <a:solidFill>
                  <a:schemeClr val="accent6"/>
                </a:solidFill>
              </a:rPr>
              <a:t> </a:t>
            </a:r>
            <a:r>
              <a:rPr lang="en-CA" dirty="0" err="1">
                <a:solidFill>
                  <a:schemeClr val="accent6"/>
                </a:solidFill>
              </a:rPr>
              <a:t>expérience</a:t>
            </a:r>
            <a:r>
              <a:rPr lang="en-CA" dirty="0">
                <a:solidFill>
                  <a:schemeClr val="accent6"/>
                </a:solidFill>
              </a:rPr>
              <a:t>, </a:t>
            </a:r>
            <a:r>
              <a:rPr lang="en-CA" dirty="0" err="1">
                <a:solidFill>
                  <a:schemeClr val="accent6"/>
                </a:solidFill>
              </a:rPr>
              <a:t>quelles</a:t>
            </a:r>
            <a:r>
              <a:rPr lang="en-CA" dirty="0">
                <a:solidFill>
                  <a:schemeClr val="accent6"/>
                </a:solidFill>
              </a:rPr>
              <a:t> </a:t>
            </a:r>
            <a:r>
              <a:rPr lang="en-CA" dirty="0" err="1">
                <a:solidFill>
                  <a:schemeClr val="accent6"/>
                </a:solidFill>
              </a:rPr>
              <a:t>sont</a:t>
            </a:r>
            <a:r>
              <a:rPr lang="en-CA" dirty="0">
                <a:solidFill>
                  <a:schemeClr val="accent6"/>
                </a:solidFill>
              </a:rPr>
              <a:t> les </a:t>
            </a:r>
            <a:r>
              <a:rPr lang="en-CA" dirty="0" err="1">
                <a:solidFill>
                  <a:schemeClr val="accent6"/>
                </a:solidFill>
              </a:rPr>
              <a:t>informations</a:t>
            </a:r>
            <a:r>
              <a:rPr lang="en-CA" dirty="0">
                <a:solidFill>
                  <a:schemeClr val="accent6"/>
                </a:solidFill>
              </a:rPr>
              <a:t> </a:t>
            </a:r>
            <a:r>
              <a:rPr lang="en-CA" dirty="0" err="1">
                <a:solidFill>
                  <a:schemeClr val="accent6"/>
                </a:solidFill>
              </a:rPr>
              <a:t>demandées</a:t>
            </a:r>
            <a:r>
              <a:rPr lang="en-CA" dirty="0">
                <a:solidFill>
                  <a:schemeClr val="accent6"/>
                </a:solidFill>
              </a:rPr>
              <a:t> aux parents </a:t>
            </a:r>
            <a:r>
              <a:rPr lang="en-CA" dirty="0" err="1">
                <a:solidFill>
                  <a:schemeClr val="accent6"/>
                </a:solidFill>
              </a:rPr>
              <a:t>en</a:t>
            </a:r>
            <a:r>
              <a:rPr lang="en-CA" dirty="0">
                <a:solidFill>
                  <a:schemeClr val="accent6"/>
                </a:solidFill>
              </a:rPr>
              <a:t> lien avec </a:t>
            </a:r>
            <a:r>
              <a:rPr lang="en-CA" dirty="0" err="1">
                <a:solidFill>
                  <a:schemeClr val="accent6"/>
                </a:solidFill>
              </a:rPr>
              <a:t>l’introduction</a:t>
            </a:r>
            <a:r>
              <a:rPr lang="en-CA" dirty="0">
                <a:solidFill>
                  <a:schemeClr val="accent6"/>
                </a:solidFill>
              </a:rPr>
              <a:t> des aliments? </a:t>
            </a:r>
            <a:endParaRPr lang="fr-CA" dirty="0">
              <a:solidFill>
                <a:schemeClr val="accent6"/>
              </a:solidFill>
            </a:endParaRPr>
          </a:p>
        </p:txBody>
      </p:sp>
      <p:pic>
        <p:nvPicPr>
          <p:cNvPr id="4" name="Image 3">
            <a:extLst>
              <a:ext uri="{FF2B5EF4-FFF2-40B4-BE49-F238E27FC236}">
                <a16:creationId xmlns:a16="http://schemas.microsoft.com/office/drawing/2014/main" id="{59FFA908-9BB2-4905-8977-00C82F92CAB0}"/>
              </a:ext>
            </a:extLst>
          </p:cNvPr>
          <p:cNvPicPr>
            <a:picLocks noChangeAspect="1"/>
          </p:cNvPicPr>
          <p:nvPr/>
        </p:nvPicPr>
        <p:blipFill>
          <a:blip r:embed="rId3"/>
          <a:stretch>
            <a:fillRect/>
          </a:stretch>
        </p:blipFill>
        <p:spPr>
          <a:xfrm>
            <a:off x="898357" y="3429000"/>
            <a:ext cx="3056021" cy="2292016"/>
          </a:xfrm>
          <a:prstGeom prst="rect">
            <a:avLst/>
          </a:prstGeom>
        </p:spPr>
      </p:pic>
      <p:pic>
        <p:nvPicPr>
          <p:cNvPr id="5" name="Image 4">
            <a:extLst>
              <a:ext uri="{FF2B5EF4-FFF2-40B4-BE49-F238E27FC236}">
                <a16:creationId xmlns:a16="http://schemas.microsoft.com/office/drawing/2014/main" id="{5FD36A3C-C7A4-4043-B8CF-7FA44D3BE7F8}"/>
              </a:ext>
            </a:extLst>
          </p:cNvPr>
          <p:cNvPicPr>
            <a:picLocks noChangeAspect="1"/>
          </p:cNvPicPr>
          <p:nvPr/>
        </p:nvPicPr>
        <p:blipFill>
          <a:blip r:embed="rId4"/>
          <a:stretch>
            <a:fillRect/>
          </a:stretch>
        </p:blipFill>
        <p:spPr>
          <a:xfrm>
            <a:off x="4097580" y="3429000"/>
            <a:ext cx="3996840" cy="2248223"/>
          </a:xfrm>
          <a:prstGeom prst="rect">
            <a:avLst/>
          </a:prstGeom>
        </p:spPr>
      </p:pic>
      <p:pic>
        <p:nvPicPr>
          <p:cNvPr id="1026" name="Picture 2" descr="Exemples de plans de repas pour bébés - Unlock Food">
            <a:extLst>
              <a:ext uri="{FF2B5EF4-FFF2-40B4-BE49-F238E27FC236}">
                <a16:creationId xmlns:a16="http://schemas.microsoft.com/office/drawing/2014/main" id="{6F4D38F0-992C-4DC8-81C0-856A95896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4420" y="3428999"/>
            <a:ext cx="3374367" cy="224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0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3537B5-7C92-4DD5-96E1-0D6BB96FC86B}"/>
              </a:ext>
            </a:extLst>
          </p:cNvPr>
          <p:cNvPicPr>
            <a:picLocks noChangeAspect="1"/>
          </p:cNvPicPr>
          <p:nvPr/>
        </p:nvPicPr>
        <p:blipFill>
          <a:blip r:embed="rId3"/>
          <a:stretch>
            <a:fillRect/>
          </a:stretch>
        </p:blipFill>
        <p:spPr>
          <a:xfrm>
            <a:off x="1860884" y="3898435"/>
            <a:ext cx="3673642" cy="2450291"/>
          </a:xfrm>
          <a:prstGeom prst="rect">
            <a:avLst/>
          </a:prstGeom>
        </p:spPr>
      </p:pic>
      <p:sp>
        <p:nvSpPr>
          <p:cNvPr id="2" name="Titre 1"/>
          <p:cNvSpPr>
            <a:spLocks noGrp="1"/>
          </p:cNvSpPr>
          <p:nvPr>
            <p:ph type="ctrTitle"/>
          </p:nvPr>
        </p:nvSpPr>
        <p:spPr>
          <a:xfrm>
            <a:off x="397393" y="849811"/>
            <a:ext cx="11010900" cy="542261"/>
          </a:xfrm>
        </p:spPr>
        <p:txBody>
          <a:bodyPr/>
          <a:lstStyle/>
          <a:p>
            <a:r>
              <a:rPr lang="fr-CA" dirty="0"/>
              <a:t>4.1) Collaborer avec le parent dans le processus d’introduction des aliments</a:t>
            </a:r>
          </a:p>
        </p:txBody>
      </p:sp>
      <p:sp>
        <p:nvSpPr>
          <p:cNvPr id="3" name="Espace réservé du texte 2"/>
          <p:cNvSpPr>
            <a:spLocks noGrp="1"/>
          </p:cNvSpPr>
          <p:nvPr>
            <p:ph type="body" sz="quarter" idx="10"/>
          </p:nvPr>
        </p:nvSpPr>
        <p:spPr>
          <a:xfrm>
            <a:off x="590550" y="1608203"/>
            <a:ext cx="11010900" cy="4580465"/>
          </a:xfrm>
        </p:spPr>
        <p:txBody>
          <a:bodyPr/>
          <a:lstStyle/>
          <a:p>
            <a:pPr marL="342900" indent="-342900">
              <a:lnSpc>
                <a:spcPct val="150000"/>
              </a:lnSpc>
              <a:buFont typeface="Arial" panose="020B0604020202020204" pitchFamily="34" charset="0"/>
              <a:buChar char="•"/>
            </a:pPr>
            <a:r>
              <a:rPr lang="fr-CA" dirty="0">
                <a:solidFill>
                  <a:schemeClr val="accent6"/>
                </a:solidFill>
              </a:rPr>
              <a:t>L’introduction d’un nouvel aliment doit se faire à la maison d’abord, en raison de la possibilité d’apparition de symptômes allergiques. </a:t>
            </a:r>
          </a:p>
          <a:p>
            <a:pPr marL="342900" indent="-342900">
              <a:lnSpc>
                <a:spcPct val="150000"/>
              </a:lnSpc>
              <a:buFont typeface="Arial" panose="020B0604020202020204" pitchFamily="34" charset="0"/>
              <a:buChar char="•"/>
            </a:pPr>
            <a:r>
              <a:rPr lang="fr-CA" dirty="0">
                <a:solidFill>
                  <a:schemeClr val="accent6"/>
                </a:solidFill>
              </a:rPr>
              <a:t>Le parent doit remplir une grille d’introduction des aliments pour informer la RSG des nouveaux aliments introduits.</a:t>
            </a:r>
          </a:p>
          <a:p>
            <a:pPr marL="342900" indent="-342900">
              <a:lnSpc>
                <a:spcPct val="150000"/>
              </a:lnSpc>
              <a:buFont typeface="Arial" panose="020B0604020202020204" pitchFamily="34" charset="0"/>
              <a:buChar char="•"/>
            </a:pPr>
            <a:endParaRPr lang="fr-CA" dirty="0">
              <a:solidFill>
                <a:schemeClr val="accent6"/>
              </a:solidFill>
            </a:endParaRPr>
          </a:p>
        </p:txBody>
      </p:sp>
      <p:pic>
        <p:nvPicPr>
          <p:cNvPr id="5" name="Image 4">
            <a:extLst>
              <a:ext uri="{FF2B5EF4-FFF2-40B4-BE49-F238E27FC236}">
                <a16:creationId xmlns:a16="http://schemas.microsoft.com/office/drawing/2014/main" id="{88682681-10C4-4410-93FB-0A992B3B9799}"/>
              </a:ext>
            </a:extLst>
          </p:cNvPr>
          <p:cNvPicPr>
            <a:picLocks noChangeAspect="1"/>
          </p:cNvPicPr>
          <p:nvPr/>
        </p:nvPicPr>
        <p:blipFill>
          <a:blip r:embed="rId4"/>
          <a:stretch>
            <a:fillRect/>
          </a:stretch>
        </p:blipFill>
        <p:spPr>
          <a:xfrm>
            <a:off x="6657476" y="3699959"/>
            <a:ext cx="2803320" cy="2488709"/>
          </a:xfrm>
          <a:prstGeom prst="rect">
            <a:avLst/>
          </a:prstGeom>
        </p:spPr>
      </p:pic>
    </p:spTree>
    <p:extLst>
      <p:ext uri="{BB962C8B-B14F-4D97-AF65-F5344CB8AC3E}">
        <p14:creationId xmlns:p14="http://schemas.microsoft.com/office/powerpoint/2010/main" val="3357595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278699" y="-64168"/>
            <a:ext cx="9293047" cy="6238387"/>
          </a:xfrm>
          <a:prstGeom prst="rect">
            <a:avLst/>
          </a:prstGeom>
        </p:spPr>
      </p:pic>
      <p:sp>
        <p:nvSpPr>
          <p:cNvPr id="4" name="ZoneTexte 3"/>
          <p:cNvSpPr txBox="1"/>
          <p:nvPr/>
        </p:nvSpPr>
        <p:spPr>
          <a:xfrm>
            <a:off x="861606" y="271288"/>
            <a:ext cx="10801006" cy="2323713"/>
          </a:xfrm>
          <a:prstGeom prst="rect">
            <a:avLst/>
          </a:prstGeom>
          <a:noFill/>
        </p:spPr>
        <p:txBody>
          <a:bodyPr wrap="square" rtlCol="0">
            <a:spAutoFit/>
          </a:bodyPr>
          <a:lstStyle/>
          <a:p>
            <a:pPr>
              <a:spcAft>
                <a:spcPts val="800"/>
              </a:spcAft>
            </a:pPr>
            <a:endParaRPr lang="fr-CA" sz="2400" dirty="0">
              <a:solidFill>
                <a:srgbClr val="003E7E"/>
              </a:solidFill>
              <a:latin typeface="Arial" panose="020B0604020202020204" pitchFamily="34" charset="0"/>
              <a:cs typeface="Arial" panose="020B0604020202020204" pitchFamily="34" charset="0"/>
            </a:endParaRPr>
          </a:p>
          <a:p>
            <a:pPr>
              <a:spcAft>
                <a:spcPts val="800"/>
              </a:spcAft>
            </a:pPr>
            <a:endParaRPr lang="fr-CA" sz="2400" dirty="0">
              <a:solidFill>
                <a:srgbClr val="003E7E"/>
              </a:solidFill>
              <a:latin typeface="Arial" panose="020B0604020202020204" pitchFamily="34" charset="0"/>
              <a:cs typeface="Arial" panose="020B0604020202020204" pitchFamily="34" charset="0"/>
            </a:endParaRPr>
          </a:p>
          <a:p>
            <a:pPr>
              <a:spcAft>
                <a:spcPts val="800"/>
              </a:spcAft>
            </a:pPr>
            <a:endParaRPr lang="fr-CA" sz="2400" dirty="0">
              <a:solidFill>
                <a:srgbClr val="003E7E"/>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fr-CA" sz="2400" dirty="0">
              <a:solidFill>
                <a:srgbClr val="003E7E"/>
              </a:solidFill>
            </a:endParaRPr>
          </a:p>
          <a:p>
            <a:pPr marL="342900" indent="-342900">
              <a:buFont typeface="Arial" panose="020B0604020202020204" pitchFamily="34" charset="0"/>
              <a:buChar char="•"/>
            </a:pPr>
            <a:endParaRPr lang="fr-CA" sz="2400" dirty="0">
              <a:solidFill>
                <a:srgbClr val="003E7E"/>
              </a:solidFill>
            </a:endParaRPr>
          </a:p>
        </p:txBody>
      </p:sp>
    </p:spTree>
    <p:extLst>
      <p:ext uri="{BB962C8B-B14F-4D97-AF65-F5344CB8AC3E}">
        <p14:creationId xmlns:p14="http://schemas.microsoft.com/office/powerpoint/2010/main" val="16168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0550" y="1220694"/>
            <a:ext cx="11010900" cy="542261"/>
          </a:xfrm>
        </p:spPr>
        <p:txBody>
          <a:bodyPr/>
          <a:lstStyle/>
          <a:p>
            <a:r>
              <a:rPr lang="fr-CA" dirty="0"/>
              <a:t>4.2) Offrir des purées non additionnées de sucre, de sel, d’épices ou de fines herbes et contenant le moins d’additifs possible</a:t>
            </a:r>
          </a:p>
        </p:txBody>
      </p:sp>
      <p:sp>
        <p:nvSpPr>
          <p:cNvPr id="3" name="Espace réservé du texte 2"/>
          <p:cNvSpPr>
            <a:spLocks noGrp="1"/>
          </p:cNvSpPr>
          <p:nvPr>
            <p:ph type="body" sz="quarter" idx="10"/>
          </p:nvPr>
        </p:nvSpPr>
        <p:spPr>
          <a:xfrm>
            <a:off x="590550" y="1957338"/>
            <a:ext cx="11010900" cy="4580465"/>
          </a:xfrm>
        </p:spPr>
        <p:txBody>
          <a:bodyPr/>
          <a:lstStyle/>
          <a:p>
            <a:pPr marL="342900" indent="-342900">
              <a:lnSpc>
                <a:spcPct val="150000"/>
              </a:lnSpc>
              <a:buFont typeface="Arial" panose="020B0604020202020204" pitchFamily="34" charset="0"/>
              <a:buChar char="•"/>
            </a:pPr>
            <a:r>
              <a:rPr lang="fr-CA" sz="2800" dirty="0">
                <a:solidFill>
                  <a:srgbClr val="003E7E"/>
                </a:solidFill>
              </a:rPr>
              <a:t>Composées de très peu d’ingrédients</a:t>
            </a:r>
          </a:p>
          <a:p>
            <a:pPr marL="342900" indent="-342900">
              <a:lnSpc>
                <a:spcPct val="150000"/>
              </a:lnSpc>
              <a:buFont typeface="Arial" panose="020B0604020202020204" pitchFamily="34" charset="0"/>
              <a:buChar char="•"/>
            </a:pPr>
            <a:r>
              <a:rPr lang="fr-CA" sz="2800" dirty="0">
                <a:solidFill>
                  <a:srgbClr val="003E7E"/>
                </a:solidFill>
              </a:rPr>
              <a:t>Le poupon doit apprendre à reconnaître le goût des aliments</a:t>
            </a:r>
          </a:p>
        </p:txBody>
      </p:sp>
      <p:pic>
        <p:nvPicPr>
          <p:cNvPr id="4" name="Image 3">
            <a:extLst>
              <a:ext uri="{FF2B5EF4-FFF2-40B4-BE49-F238E27FC236}">
                <a16:creationId xmlns:a16="http://schemas.microsoft.com/office/drawing/2014/main" id="{198E2CF3-ACA1-4EAE-A6A1-AE56CD7C21D3}"/>
              </a:ext>
            </a:extLst>
          </p:cNvPr>
          <p:cNvPicPr>
            <a:picLocks noChangeAspect="1"/>
          </p:cNvPicPr>
          <p:nvPr/>
        </p:nvPicPr>
        <p:blipFill>
          <a:blip r:embed="rId3"/>
          <a:stretch>
            <a:fillRect/>
          </a:stretch>
        </p:blipFill>
        <p:spPr>
          <a:xfrm>
            <a:off x="3386889" y="3429000"/>
            <a:ext cx="4489784" cy="2886931"/>
          </a:xfrm>
          <a:prstGeom prst="rect">
            <a:avLst/>
          </a:prstGeom>
        </p:spPr>
      </p:pic>
    </p:spTree>
    <p:extLst>
      <p:ext uri="{BB962C8B-B14F-4D97-AF65-F5344CB8AC3E}">
        <p14:creationId xmlns:p14="http://schemas.microsoft.com/office/powerpoint/2010/main" val="110436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A027B-CD3A-4A69-96F3-B9D294767524}"/>
              </a:ext>
            </a:extLst>
          </p:cNvPr>
          <p:cNvSpPr>
            <a:spLocks noGrp="1"/>
          </p:cNvSpPr>
          <p:nvPr>
            <p:ph type="ctrTitle"/>
          </p:nvPr>
        </p:nvSpPr>
        <p:spPr>
          <a:xfrm>
            <a:off x="590550" y="457203"/>
            <a:ext cx="11010900" cy="542261"/>
          </a:xfrm>
        </p:spPr>
        <p:txBody>
          <a:bodyPr/>
          <a:lstStyle/>
          <a:p>
            <a:r>
              <a:rPr lang="en-CA" dirty="0"/>
              <a:t>Introduction des aliments </a:t>
            </a:r>
            <a:endParaRPr lang="fr-CA" dirty="0"/>
          </a:p>
        </p:txBody>
      </p:sp>
      <p:sp>
        <p:nvSpPr>
          <p:cNvPr id="3" name="Espace réservé du texte 2">
            <a:extLst>
              <a:ext uri="{FF2B5EF4-FFF2-40B4-BE49-F238E27FC236}">
                <a16:creationId xmlns:a16="http://schemas.microsoft.com/office/drawing/2014/main" id="{0C54D728-D8B4-46B0-AD78-573156617D7E}"/>
              </a:ext>
            </a:extLst>
          </p:cNvPr>
          <p:cNvSpPr>
            <a:spLocks noGrp="1"/>
          </p:cNvSpPr>
          <p:nvPr>
            <p:ph type="body" sz="quarter" idx="10"/>
          </p:nvPr>
        </p:nvSpPr>
        <p:spPr>
          <a:xfrm>
            <a:off x="590550" y="1085871"/>
            <a:ext cx="11010900" cy="5610058"/>
          </a:xfrm>
        </p:spPr>
        <p:txBody>
          <a:bodyPr/>
          <a:lstStyle/>
          <a:p>
            <a:pPr>
              <a:lnSpc>
                <a:spcPct val="150000"/>
              </a:lnSpc>
            </a:pPr>
            <a:r>
              <a:rPr lang="fr-CA" sz="2800" dirty="0">
                <a:solidFill>
                  <a:srgbClr val="003E7E"/>
                </a:solidFill>
              </a:rPr>
              <a:t>Pour plus d’informations : 3 formations enregistrées de l’AQCPE  </a:t>
            </a:r>
          </a:p>
          <a:p>
            <a:pPr marL="457200" indent="-457200">
              <a:lnSpc>
                <a:spcPct val="150000"/>
              </a:lnSpc>
              <a:buFont typeface="+mj-lt"/>
              <a:buAutoNum type="arabicPeriod"/>
            </a:pPr>
            <a:r>
              <a:rPr lang="fr-CA" sz="2800" dirty="0">
                <a:solidFill>
                  <a:srgbClr val="003E7E"/>
                </a:solidFill>
              </a:rPr>
              <a:t>Introduction à la nutrition du nourrisson</a:t>
            </a:r>
          </a:p>
          <a:p>
            <a:pPr marL="457200" indent="-457200">
              <a:lnSpc>
                <a:spcPct val="150000"/>
              </a:lnSpc>
              <a:buFont typeface="+mj-lt"/>
              <a:buAutoNum type="arabicPeriod"/>
            </a:pPr>
            <a:r>
              <a:rPr lang="fr-CA" sz="2800" dirty="0">
                <a:solidFill>
                  <a:srgbClr val="003E7E"/>
                </a:solidFill>
              </a:rPr>
              <a:t>Initiation théorique à la diversification menée par l’enfant (DME)</a:t>
            </a:r>
          </a:p>
          <a:p>
            <a:pPr marL="457200" indent="-457200">
              <a:lnSpc>
                <a:spcPct val="150000"/>
              </a:lnSpc>
              <a:buFont typeface="+mj-lt"/>
              <a:buAutoNum type="arabicPeriod"/>
            </a:pPr>
            <a:r>
              <a:rPr lang="fr-CA" sz="2800" dirty="0">
                <a:solidFill>
                  <a:srgbClr val="003E7E"/>
                </a:solidFill>
              </a:rPr>
              <a:t>La diversification menée par l’enfant mise en pratique</a:t>
            </a:r>
          </a:p>
          <a:p>
            <a:pPr marL="457200" indent="-457200">
              <a:buFont typeface="+mj-lt"/>
              <a:buAutoNum type="arabicPeriod"/>
            </a:pPr>
            <a:endParaRPr lang="fr-CA" dirty="0"/>
          </a:p>
          <a:p>
            <a:r>
              <a:rPr lang="fr-CA" sz="2800" dirty="0"/>
              <a:t>	Prix: 90$+</a:t>
            </a:r>
            <a:r>
              <a:rPr lang="fr-CA" sz="2800" dirty="0" err="1"/>
              <a:t>tx</a:t>
            </a:r>
            <a:r>
              <a:rPr lang="fr-CA" sz="2800" dirty="0"/>
              <a:t> / formation</a:t>
            </a:r>
          </a:p>
          <a:p>
            <a:r>
              <a:rPr lang="fr-CA" sz="2800" dirty="0"/>
              <a:t>	Lien pour vidéo et présentation PDF</a:t>
            </a:r>
          </a:p>
          <a:p>
            <a:r>
              <a:rPr lang="fr-CA" sz="2800" dirty="0"/>
              <a:t>Écrire à </a:t>
            </a:r>
            <a:r>
              <a:rPr lang="fr-CA" sz="2800" dirty="0">
                <a:hlinkClick r:id="rId2"/>
              </a:rPr>
              <a:t>communications@aqcpe.com</a:t>
            </a:r>
            <a:r>
              <a:rPr lang="fr-CA" sz="2800" dirty="0"/>
              <a:t> </a:t>
            </a:r>
          </a:p>
        </p:txBody>
      </p:sp>
    </p:spTree>
    <p:extLst>
      <p:ext uri="{BB962C8B-B14F-4D97-AF65-F5344CB8AC3E}">
        <p14:creationId xmlns:p14="http://schemas.microsoft.com/office/powerpoint/2010/main" val="317416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C4CDD-9F35-44A4-B6F7-EE26AA7692AB}"/>
              </a:ext>
            </a:extLst>
          </p:cNvPr>
          <p:cNvSpPr>
            <a:spLocks noGrp="1"/>
          </p:cNvSpPr>
          <p:nvPr>
            <p:ph type="ctrTitle"/>
          </p:nvPr>
        </p:nvSpPr>
        <p:spPr/>
        <p:txBody>
          <a:bodyPr/>
          <a:lstStyle/>
          <a:p>
            <a:r>
              <a:rPr lang="fr-CA" dirty="0"/>
              <a:t>Ressources</a:t>
            </a:r>
          </a:p>
        </p:txBody>
      </p:sp>
      <p:sp>
        <p:nvSpPr>
          <p:cNvPr id="3" name="Espace réservé du texte 2">
            <a:extLst>
              <a:ext uri="{FF2B5EF4-FFF2-40B4-BE49-F238E27FC236}">
                <a16:creationId xmlns:a16="http://schemas.microsoft.com/office/drawing/2014/main" id="{E378B104-D0A5-40E2-B371-DE54670E64DE}"/>
              </a:ext>
            </a:extLst>
          </p:cNvPr>
          <p:cNvSpPr>
            <a:spLocks noGrp="1"/>
          </p:cNvSpPr>
          <p:nvPr>
            <p:ph type="body" sz="quarter" idx="10"/>
          </p:nvPr>
        </p:nvSpPr>
        <p:spPr/>
        <p:txBody>
          <a:bodyPr/>
          <a:lstStyle/>
          <a:p>
            <a:r>
              <a:rPr lang="fr-CA" dirty="0">
                <a:solidFill>
                  <a:srgbClr val="003E7E"/>
                </a:solidFill>
              </a:rPr>
              <a:t>Pour les enfants de 0 – 2 ans, il faut se fier aux recommandations </a:t>
            </a:r>
            <a:endParaRPr lang="fr-CA" dirty="0"/>
          </a:p>
          <a:p>
            <a:pPr marL="457200" lvl="2" indent="-457200">
              <a:lnSpc>
                <a:spcPct val="150000"/>
              </a:lnSpc>
              <a:spcAft>
                <a:spcPts val="1200"/>
              </a:spcAft>
              <a:buFont typeface="+mj-lt"/>
              <a:buAutoNum type="arabicPeriod"/>
            </a:pPr>
            <a:r>
              <a:rPr lang="fr-CA" sz="2400" dirty="0">
                <a:solidFill>
                  <a:srgbClr val="003E7E"/>
                </a:solidFill>
                <a:latin typeface="Arial" panose="020B0604020202020204" pitchFamily="34" charset="0"/>
                <a:cs typeface="Arial" panose="020B0604020202020204" pitchFamily="34" charset="0"/>
                <a:hlinkClick r:id="rId3"/>
              </a:rPr>
              <a:t>Guide Mieux vivre avec notre enfant de la grossesse à 2 ans   </a:t>
            </a:r>
            <a:endParaRPr lang="fr-CA" sz="2400" dirty="0">
              <a:solidFill>
                <a:srgbClr val="003E7E"/>
              </a:solidFill>
              <a:latin typeface="Arial" panose="020B0604020202020204" pitchFamily="34" charset="0"/>
              <a:cs typeface="Arial" panose="020B0604020202020204" pitchFamily="34" charset="0"/>
            </a:endParaRPr>
          </a:p>
          <a:p>
            <a:pPr marL="457200" lvl="2" indent="-457200">
              <a:lnSpc>
                <a:spcPct val="150000"/>
              </a:lnSpc>
              <a:spcAft>
                <a:spcPts val="1200"/>
              </a:spcAft>
              <a:buFont typeface="+mj-lt"/>
              <a:buAutoNum type="arabicPeriod"/>
            </a:pPr>
            <a:r>
              <a:rPr lang="fr-CA" sz="2400" dirty="0">
                <a:solidFill>
                  <a:srgbClr val="003E7E"/>
                </a:solidFill>
                <a:latin typeface="Arial" panose="020B0604020202020204" pitchFamily="34" charset="0"/>
                <a:cs typeface="Arial" panose="020B0604020202020204" pitchFamily="34" charset="0"/>
                <a:hlinkClick r:id="rId4"/>
              </a:rPr>
              <a:t>Recommandations de Santé Canada : </a:t>
            </a:r>
            <a:r>
              <a:rPr lang="fr-CA" sz="2400" i="1" dirty="0">
                <a:solidFill>
                  <a:srgbClr val="003E7E"/>
                </a:solidFill>
                <a:latin typeface="Arial" panose="020B0604020202020204" pitchFamily="34" charset="0"/>
                <a:cs typeface="Arial" panose="020B0604020202020204" pitchFamily="34" charset="0"/>
                <a:hlinkClick r:id="rId4"/>
              </a:rPr>
              <a:t>La nutrition du nourrisson né à terme et en santé pour les 6-24 mois </a:t>
            </a:r>
            <a:r>
              <a:rPr lang="fr-CA" sz="2400" dirty="0">
                <a:solidFill>
                  <a:srgbClr val="003E7E"/>
                </a:solidFill>
                <a:latin typeface="Arial" panose="020B0604020202020204" pitchFamily="34" charset="0"/>
                <a:cs typeface="Arial" panose="020B0604020202020204" pitchFamily="34" charset="0"/>
                <a:hlinkClick r:id="rId4"/>
              </a:rPr>
              <a:t>(2015)</a:t>
            </a:r>
            <a:endParaRPr lang="fr-CA" sz="2400" dirty="0">
              <a:solidFill>
                <a:srgbClr val="003E7E"/>
              </a:solidFill>
              <a:latin typeface="Arial" panose="020B0604020202020204" pitchFamily="34" charset="0"/>
              <a:cs typeface="Arial" panose="020B0604020202020204" pitchFamily="34" charset="0"/>
            </a:endParaRPr>
          </a:p>
          <a:p>
            <a:pPr marL="457200" lvl="2" indent="-457200">
              <a:lnSpc>
                <a:spcPct val="150000"/>
              </a:lnSpc>
              <a:spcAft>
                <a:spcPts val="1200"/>
              </a:spcAft>
              <a:buFont typeface="+mj-lt"/>
              <a:buAutoNum type="arabicPeriod"/>
            </a:pPr>
            <a:r>
              <a:rPr lang="fr-CA" sz="2400" dirty="0">
                <a:solidFill>
                  <a:srgbClr val="003E7E"/>
                </a:solidFill>
                <a:latin typeface="Arial" panose="020B0604020202020204" pitchFamily="34" charset="0"/>
                <a:cs typeface="Arial" panose="020B0604020202020204" pitchFamily="34" charset="0"/>
                <a:hlinkClick r:id="rId5"/>
              </a:rPr>
              <a:t>Société canadienne de pédiatrie</a:t>
            </a:r>
            <a:endParaRPr lang="fr-CA" sz="2400" dirty="0">
              <a:solidFill>
                <a:srgbClr val="003E7E"/>
              </a:solidFill>
              <a:latin typeface="Arial" panose="020B0604020202020204" pitchFamily="34" charset="0"/>
              <a:cs typeface="Arial" panose="020B0604020202020204" pitchFamily="34" charset="0"/>
            </a:endParaRPr>
          </a:p>
          <a:p>
            <a:pPr marL="457200" lvl="2" indent="-457200">
              <a:lnSpc>
                <a:spcPct val="150000"/>
              </a:lnSpc>
              <a:spcAft>
                <a:spcPts val="1200"/>
              </a:spcAft>
              <a:buFont typeface="+mj-lt"/>
              <a:buAutoNum type="arabicPeriod"/>
            </a:pPr>
            <a:r>
              <a:rPr lang="fr-CA" sz="2400" dirty="0">
                <a:solidFill>
                  <a:srgbClr val="003E7E"/>
                </a:solidFill>
                <a:latin typeface="Arial" panose="020B0604020202020204" pitchFamily="34" charset="0"/>
                <a:cs typeface="Arial" panose="020B0604020202020204" pitchFamily="34" charset="0"/>
                <a:hlinkClick r:id="rId6"/>
              </a:rPr>
              <a:t>Diététistes du Canada </a:t>
            </a:r>
            <a:endParaRPr lang="fr-CA" sz="2400" dirty="0">
              <a:solidFill>
                <a:srgbClr val="003E7E"/>
              </a:solidFill>
              <a:latin typeface="Arial" panose="020B0604020202020204" pitchFamily="34" charset="0"/>
              <a:cs typeface="Arial" panose="020B0604020202020204" pitchFamily="34" charset="0"/>
            </a:endParaRPr>
          </a:p>
          <a:p>
            <a:pPr marL="457200" lvl="2" indent="-457200">
              <a:lnSpc>
                <a:spcPct val="150000"/>
              </a:lnSpc>
              <a:spcAft>
                <a:spcPts val="1200"/>
              </a:spcAft>
              <a:buFont typeface="+mj-lt"/>
              <a:buAutoNum type="arabicPeriod"/>
            </a:pPr>
            <a:r>
              <a:rPr lang="fr-CA" sz="2400" dirty="0">
                <a:solidFill>
                  <a:srgbClr val="003E7E"/>
                </a:solidFill>
                <a:latin typeface="Arial" panose="020B0604020202020204" pitchFamily="34" charset="0"/>
                <a:cs typeface="Arial" panose="020B0604020202020204" pitchFamily="34" charset="0"/>
                <a:hlinkClick r:id="rId7"/>
              </a:rPr>
              <a:t>Comité canadien pour l'allaitement</a:t>
            </a:r>
            <a:endParaRPr lang="fr-CA" sz="2400" dirty="0">
              <a:solidFill>
                <a:srgbClr val="003E7E"/>
              </a:solidFill>
              <a:latin typeface="Arial" panose="020B0604020202020204" pitchFamily="34" charset="0"/>
              <a:cs typeface="Arial" panose="020B0604020202020204" pitchFamily="34" charset="0"/>
            </a:endParaRPr>
          </a:p>
          <a:p>
            <a:pPr marL="457200" lvl="3" indent="-7938">
              <a:buNone/>
            </a:pPr>
            <a:endParaRPr lang="fr-CA" sz="24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37626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1810A-361E-4A3E-A27B-5724F974390D}"/>
              </a:ext>
            </a:extLst>
          </p:cNvPr>
          <p:cNvSpPr>
            <a:spLocks noGrp="1"/>
          </p:cNvSpPr>
          <p:nvPr>
            <p:ph type="ctrTitle"/>
          </p:nvPr>
        </p:nvSpPr>
        <p:spPr>
          <a:xfrm>
            <a:off x="590550" y="489287"/>
            <a:ext cx="11010900" cy="542261"/>
          </a:xfrm>
        </p:spPr>
        <p:txBody>
          <a:bodyPr/>
          <a:lstStyle/>
          <a:p>
            <a:r>
              <a:rPr lang="en-CA" dirty="0"/>
              <a:t>Travail </a:t>
            </a:r>
            <a:r>
              <a:rPr lang="en-CA" dirty="0" err="1"/>
              <a:t>en</a:t>
            </a:r>
            <a:r>
              <a:rPr lang="en-CA" dirty="0"/>
              <a:t> sous-</a:t>
            </a:r>
            <a:r>
              <a:rPr lang="en-CA" dirty="0" err="1"/>
              <a:t>groupe</a:t>
            </a:r>
            <a:endParaRPr lang="fr-CA" dirty="0"/>
          </a:p>
        </p:txBody>
      </p:sp>
      <p:sp>
        <p:nvSpPr>
          <p:cNvPr id="3" name="Espace réservé du texte 2">
            <a:extLst>
              <a:ext uri="{FF2B5EF4-FFF2-40B4-BE49-F238E27FC236}">
                <a16:creationId xmlns:a16="http://schemas.microsoft.com/office/drawing/2014/main" id="{19D72A85-7F80-407A-AB54-87CFD8BB11BF}"/>
              </a:ext>
            </a:extLst>
          </p:cNvPr>
          <p:cNvSpPr>
            <a:spLocks noGrp="1"/>
          </p:cNvSpPr>
          <p:nvPr>
            <p:ph type="body" sz="quarter" idx="10"/>
          </p:nvPr>
        </p:nvSpPr>
        <p:spPr>
          <a:xfrm>
            <a:off x="590550" y="1376279"/>
            <a:ext cx="11004551" cy="4740637"/>
          </a:xfrm>
        </p:spPr>
        <p:txBody>
          <a:bodyPr/>
          <a:lstStyle/>
          <a:p>
            <a:pPr marL="342900" indent="-342900">
              <a:lnSpc>
                <a:spcPct val="150000"/>
              </a:lnSpc>
              <a:buFont typeface="Arial" panose="020B0604020202020204" pitchFamily="34" charset="0"/>
              <a:buChar char="•"/>
            </a:pPr>
            <a:r>
              <a:rPr lang="en-CA" sz="2800" dirty="0">
                <a:solidFill>
                  <a:schemeClr val="accent2"/>
                </a:solidFill>
              </a:rPr>
              <a:t>Un argument de vente à donner aux RSG en lien avec </a:t>
            </a:r>
            <a:r>
              <a:rPr lang="en-CA" sz="2800" dirty="0" err="1">
                <a:solidFill>
                  <a:schemeClr val="accent2"/>
                </a:solidFill>
              </a:rPr>
              <a:t>l’alimentation</a:t>
            </a:r>
            <a:r>
              <a:rPr lang="en-CA" sz="2800" dirty="0">
                <a:solidFill>
                  <a:schemeClr val="accent2"/>
                </a:solidFill>
              </a:rPr>
              <a:t> et </a:t>
            </a:r>
            <a:r>
              <a:rPr lang="en-CA" sz="2800" dirty="0" err="1">
                <a:solidFill>
                  <a:schemeClr val="accent2"/>
                </a:solidFill>
              </a:rPr>
              <a:t>l’accueil</a:t>
            </a:r>
            <a:r>
              <a:rPr lang="en-CA" sz="2800" dirty="0">
                <a:solidFill>
                  <a:schemeClr val="accent2"/>
                </a:solidFill>
              </a:rPr>
              <a:t> de poupons.</a:t>
            </a:r>
          </a:p>
          <a:p>
            <a:pPr marL="342900" indent="-342900">
              <a:lnSpc>
                <a:spcPct val="150000"/>
              </a:lnSpc>
              <a:buFont typeface="Arial" panose="020B0604020202020204" pitchFamily="34" charset="0"/>
              <a:buChar char="•"/>
            </a:pPr>
            <a:r>
              <a:rPr lang="en-CA" sz="2800" dirty="0">
                <a:solidFill>
                  <a:schemeClr val="accent2"/>
                </a:solidFill>
              </a:rPr>
              <a:t>Une condition gagnante en alimentation pour favoriser </a:t>
            </a:r>
            <a:r>
              <a:rPr lang="en-CA" sz="2800" dirty="0" err="1">
                <a:solidFill>
                  <a:schemeClr val="accent2"/>
                </a:solidFill>
              </a:rPr>
              <a:t>l’accueil</a:t>
            </a:r>
            <a:r>
              <a:rPr lang="en-CA" sz="2800" dirty="0">
                <a:solidFill>
                  <a:schemeClr val="accent2"/>
                </a:solidFill>
              </a:rPr>
              <a:t> de poupons </a:t>
            </a:r>
          </a:p>
          <a:p>
            <a:endParaRPr lang="fr-CA" dirty="0"/>
          </a:p>
        </p:txBody>
      </p:sp>
      <p:pic>
        <p:nvPicPr>
          <p:cNvPr id="4" name="Image 3">
            <a:extLst>
              <a:ext uri="{FF2B5EF4-FFF2-40B4-BE49-F238E27FC236}">
                <a16:creationId xmlns:a16="http://schemas.microsoft.com/office/drawing/2014/main" id="{C16AE9A1-3ACF-4CDA-B647-CC80BB9615F9}"/>
              </a:ext>
            </a:extLst>
          </p:cNvPr>
          <p:cNvPicPr>
            <a:picLocks noChangeAspect="1"/>
          </p:cNvPicPr>
          <p:nvPr/>
        </p:nvPicPr>
        <p:blipFill>
          <a:blip r:embed="rId3"/>
          <a:stretch>
            <a:fillRect/>
          </a:stretch>
        </p:blipFill>
        <p:spPr>
          <a:xfrm>
            <a:off x="8574359" y="4224221"/>
            <a:ext cx="3353091" cy="2237426"/>
          </a:xfrm>
          <a:prstGeom prst="rect">
            <a:avLst/>
          </a:prstGeom>
        </p:spPr>
      </p:pic>
    </p:spTree>
    <p:extLst>
      <p:ext uri="{BB962C8B-B14F-4D97-AF65-F5344CB8AC3E}">
        <p14:creationId xmlns:p14="http://schemas.microsoft.com/office/powerpoint/2010/main" val="289605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021CC-3727-41A6-BF0D-8F822E414CC5}"/>
              </a:ext>
            </a:extLst>
          </p:cNvPr>
          <p:cNvSpPr>
            <a:spLocks noGrp="1"/>
          </p:cNvSpPr>
          <p:nvPr>
            <p:ph type="ctrTitle"/>
          </p:nvPr>
        </p:nvSpPr>
        <p:spPr>
          <a:xfrm>
            <a:off x="307624" y="598517"/>
            <a:ext cx="11010900" cy="542261"/>
          </a:xfrm>
        </p:spPr>
        <p:txBody>
          <a:bodyPr/>
          <a:lstStyle/>
          <a:p>
            <a:r>
              <a:rPr lang="fr-CA" dirty="0"/>
              <a:t>Objectifs d’apprentissage</a:t>
            </a:r>
          </a:p>
        </p:txBody>
      </p:sp>
      <p:sp>
        <p:nvSpPr>
          <p:cNvPr id="3" name="Espace réservé du texte 2">
            <a:extLst>
              <a:ext uri="{FF2B5EF4-FFF2-40B4-BE49-F238E27FC236}">
                <a16:creationId xmlns:a16="http://schemas.microsoft.com/office/drawing/2014/main" id="{C6355FF9-2AE4-4D7E-AF09-4028EE676692}"/>
              </a:ext>
            </a:extLst>
          </p:cNvPr>
          <p:cNvSpPr>
            <a:spLocks noGrp="1"/>
          </p:cNvSpPr>
          <p:nvPr>
            <p:ph type="body" sz="quarter" idx="10"/>
          </p:nvPr>
        </p:nvSpPr>
        <p:spPr>
          <a:xfrm>
            <a:off x="307624" y="1518846"/>
            <a:ext cx="5499618" cy="4740637"/>
          </a:xfrm>
        </p:spPr>
        <p:txBody>
          <a:bodyPr/>
          <a:lstStyle/>
          <a:p>
            <a:pPr marL="514350" indent="-514350">
              <a:lnSpc>
                <a:spcPct val="150000"/>
              </a:lnSpc>
              <a:spcAft>
                <a:spcPts val="1200"/>
              </a:spcAft>
              <a:buFont typeface="+mj-lt"/>
              <a:buAutoNum type="arabicPeriod"/>
            </a:pPr>
            <a:r>
              <a:rPr lang="fr-CA" dirty="0">
                <a:solidFill>
                  <a:schemeClr val="accent6"/>
                </a:solidFill>
              </a:rPr>
              <a:t>Connaître les messages-clés de Gazelle et Potiron sur l’alimentation des poupons</a:t>
            </a:r>
          </a:p>
          <a:p>
            <a:pPr marL="514350" indent="-514350">
              <a:lnSpc>
                <a:spcPct val="150000"/>
              </a:lnSpc>
              <a:spcAft>
                <a:spcPts val="1200"/>
              </a:spcAft>
              <a:buFont typeface="+mj-lt"/>
              <a:buAutoNum type="arabicPeriod"/>
            </a:pPr>
            <a:r>
              <a:rPr lang="fr-CA" dirty="0">
                <a:solidFill>
                  <a:schemeClr val="accent6"/>
                </a:solidFill>
              </a:rPr>
              <a:t>Identifier les opportunités pour le BC de soutenir les RSG à l’égard de l’accueil des poupons </a:t>
            </a:r>
          </a:p>
        </p:txBody>
      </p:sp>
      <p:pic>
        <p:nvPicPr>
          <p:cNvPr id="4" name="Image 3">
            <a:extLst>
              <a:ext uri="{FF2B5EF4-FFF2-40B4-BE49-F238E27FC236}">
                <a16:creationId xmlns:a16="http://schemas.microsoft.com/office/drawing/2014/main" id="{906613AA-E10B-46E5-BC98-7C925C8E2630}"/>
              </a:ext>
            </a:extLst>
          </p:cNvPr>
          <p:cNvPicPr>
            <a:picLocks noChangeAspect="1"/>
          </p:cNvPicPr>
          <p:nvPr/>
        </p:nvPicPr>
        <p:blipFill>
          <a:blip r:embed="rId3"/>
          <a:stretch>
            <a:fillRect/>
          </a:stretch>
        </p:blipFill>
        <p:spPr>
          <a:xfrm>
            <a:off x="6384760" y="1653563"/>
            <a:ext cx="5327727" cy="3550874"/>
          </a:xfrm>
          <a:prstGeom prst="rect">
            <a:avLst/>
          </a:prstGeom>
        </p:spPr>
      </p:pic>
    </p:spTree>
    <p:extLst>
      <p:ext uri="{BB962C8B-B14F-4D97-AF65-F5344CB8AC3E}">
        <p14:creationId xmlns:p14="http://schemas.microsoft.com/office/powerpoint/2010/main" val="137364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endParaRPr lang="fr-CA"/>
          </a:p>
        </p:txBody>
      </p:sp>
      <p:sp>
        <p:nvSpPr>
          <p:cNvPr id="7" name="Espace réservé du texte 6"/>
          <p:cNvSpPr>
            <a:spLocks noGrp="1"/>
          </p:cNvSpPr>
          <p:nvPr>
            <p:ph type="body" sz="quarter" idx="11"/>
          </p:nvPr>
        </p:nvSpPr>
        <p:spPr/>
        <p:txBody>
          <a:bodyPr/>
          <a:lstStyle/>
          <a:p>
            <a:r>
              <a:rPr lang="fr-CA" dirty="0"/>
              <a:t>Plénière</a:t>
            </a:r>
          </a:p>
        </p:txBody>
      </p:sp>
    </p:spTree>
    <p:extLst>
      <p:ext uri="{BB962C8B-B14F-4D97-AF65-F5344CB8AC3E}">
        <p14:creationId xmlns:p14="http://schemas.microsoft.com/office/powerpoint/2010/main" val="61446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6F084-372B-4FE9-804A-83D48A140746}"/>
              </a:ext>
            </a:extLst>
          </p:cNvPr>
          <p:cNvSpPr>
            <a:spLocks noGrp="1"/>
          </p:cNvSpPr>
          <p:nvPr>
            <p:ph type="ctrTitle"/>
          </p:nvPr>
        </p:nvSpPr>
        <p:spPr>
          <a:xfrm>
            <a:off x="447270" y="614332"/>
            <a:ext cx="11010900" cy="542261"/>
          </a:xfrm>
        </p:spPr>
        <p:txBody>
          <a:bodyPr/>
          <a:lstStyle/>
          <a:p>
            <a:r>
              <a:rPr lang="fr-CA" dirty="0"/>
              <a:t>Activité de réflexion - Les 3 C</a:t>
            </a:r>
          </a:p>
        </p:txBody>
      </p:sp>
      <p:sp>
        <p:nvSpPr>
          <p:cNvPr id="3" name="Espace réservé du texte 2">
            <a:extLst>
              <a:ext uri="{FF2B5EF4-FFF2-40B4-BE49-F238E27FC236}">
                <a16:creationId xmlns:a16="http://schemas.microsoft.com/office/drawing/2014/main" id="{705F32DD-D926-4CB0-AE8F-4ED58488BD1C}"/>
              </a:ext>
            </a:extLst>
          </p:cNvPr>
          <p:cNvSpPr>
            <a:spLocks noGrp="1"/>
          </p:cNvSpPr>
          <p:nvPr>
            <p:ph type="body" sz="quarter" idx="10"/>
          </p:nvPr>
        </p:nvSpPr>
        <p:spPr>
          <a:xfrm>
            <a:off x="447270" y="1462591"/>
            <a:ext cx="11010900" cy="4740637"/>
          </a:xfrm>
        </p:spPr>
        <p:txBody>
          <a:bodyPr/>
          <a:lstStyle/>
          <a:p>
            <a:pPr marL="342900" lvl="1" indent="-342900">
              <a:lnSpc>
                <a:spcPct val="200000"/>
              </a:lnSpc>
              <a:spcBef>
                <a:spcPts val="1000"/>
              </a:spcBef>
              <a:spcAft>
                <a:spcPts val="1200"/>
              </a:spcAft>
            </a:pPr>
            <a:r>
              <a:rPr lang="fr-CA" dirty="0">
                <a:solidFill>
                  <a:schemeClr val="tx2"/>
                </a:solidFill>
                <a:latin typeface="Arial" panose="020B0604020202020204" pitchFamily="34" charset="0"/>
                <a:cs typeface="Arial" panose="020B0604020202020204" pitchFamily="34" charset="0"/>
              </a:rPr>
              <a:t>Qu’est-ce que vous allez </a:t>
            </a:r>
            <a:r>
              <a:rPr lang="fr-CA" b="1" dirty="0">
                <a:solidFill>
                  <a:schemeClr val="tx2"/>
                </a:solidFill>
                <a:latin typeface="Arial" panose="020B0604020202020204" pitchFamily="34" charset="0"/>
                <a:cs typeface="Arial" panose="020B0604020202020204" pitchFamily="34" charset="0"/>
              </a:rPr>
              <a:t>cesser</a:t>
            </a:r>
            <a:r>
              <a:rPr lang="fr-CA" dirty="0">
                <a:solidFill>
                  <a:schemeClr val="tx2"/>
                </a:solidFill>
                <a:latin typeface="Arial" panose="020B0604020202020204" pitchFamily="34" charset="0"/>
                <a:cs typeface="Arial" panose="020B0604020202020204" pitchFamily="34" charset="0"/>
              </a:rPr>
              <a:t> dans vos habitudes? </a:t>
            </a:r>
          </a:p>
          <a:p>
            <a:pPr marL="342900" lvl="1" indent="-342900">
              <a:lnSpc>
                <a:spcPct val="200000"/>
              </a:lnSpc>
              <a:spcBef>
                <a:spcPts val="1000"/>
              </a:spcBef>
              <a:spcAft>
                <a:spcPts val="1200"/>
              </a:spcAft>
            </a:pPr>
            <a:r>
              <a:rPr lang="fr-CA" dirty="0">
                <a:solidFill>
                  <a:schemeClr val="tx2"/>
                </a:solidFill>
                <a:latin typeface="Arial" panose="020B0604020202020204" pitchFamily="34" charset="0"/>
                <a:cs typeface="Arial" panose="020B0604020202020204" pitchFamily="34" charset="0"/>
              </a:rPr>
              <a:t>Qu’est-ce que vous allez </a:t>
            </a:r>
            <a:r>
              <a:rPr lang="fr-CA" b="1" dirty="0">
                <a:solidFill>
                  <a:schemeClr val="tx2"/>
                </a:solidFill>
                <a:latin typeface="Arial" panose="020B0604020202020204" pitchFamily="34" charset="0"/>
                <a:cs typeface="Arial" panose="020B0604020202020204" pitchFamily="34" charset="0"/>
              </a:rPr>
              <a:t>conserver</a:t>
            </a:r>
            <a:r>
              <a:rPr lang="fr-CA" dirty="0">
                <a:solidFill>
                  <a:schemeClr val="tx2"/>
                </a:solidFill>
                <a:latin typeface="Arial" panose="020B0604020202020204" pitchFamily="34" charset="0"/>
                <a:cs typeface="Arial" panose="020B0604020202020204" pitchFamily="34" charset="0"/>
              </a:rPr>
              <a:t> dans vos habitudes?</a:t>
            </a:r>
          </a:p>
          <a:p>
            <a:pPr marL="342900" lvl="1" indent="-342900">
              <a:lnSpc>
                <a:spcPct val="200000"/>
              </a:lnSpc>
              <a:spcBef>
                <a:spcPts val="1000"/>
              </a:spcBef>
              <a:spcAft>
                <a:spcPts val="1200"/>
              </a:spcAft>
            </a:pPr>
            <a:r>
              <a:rPr lang="fr-CA" dirty="0">
                <a:solidFill>
                  <a:schemeClr val="tx2"/>
                </a:solidFill>
                <a:latin typeface="Arial" panose="020B0604020202020204" pitchFamily="34" charset="0"/>
                <a:cs typeface="Arial" panose="020B0604020202020204" pitchFamily="34" charset="0"/>
              </a:rPr>
              <a:t>Qu’est-ce que vous aller </a:t>
            </a:r>
            <a:r>
              <a:rPr lang="fr-CA" b="1" dirty="0">
                <a:solidFill>
                  <a:schemeClr val="tx2"/>
                </a:solidFill>
                <a:latin typeface="Arial" panose="020B0604020202020204" pitchFamily="34" charset="0"/>
                <a:cs typeface="Arial" panose="020B0604020202020204" pitchFamily="34" charset="0"/>
              </a:rPr>
              <a:t>créer </a:t>
            </a:r>
            <a:r>
              <a:rPr lang="fr-CA" dirty="0">
                <a:solidFill>
                  <a:schemeClr val="tx2"/>
                </a:solidFill>
                <a:latin typeface="Arial" panose="020B0604020202020204" pitchFamily="34" charset="0"/>
                <a:cs typeface="Arial" panose="020B0604020202020204" pitchFamily="34" charset="0"/>
              </a:rPr>
              <a:t>comme pratique? </a:t>
            </a:r>
          </a:p>
          <a:p>
            <a:endParaRPr lang="fr-CA" dirty="0"/>
          </a:p>
        </p:txBody>
      </p:sp>
      <p:pic>
        <p:nvPicPr>
          <p:cNvPr id="4" name="Image 3">
            <a:extLst>
              <a:ext uri="{FF2B5EF4-FFF2-40B4-BE49-F238E27FC236}">
                <a16:creationId xmlns:a16="http://schemas.microsoft.com/office/drawing/2014/main" id="{725BE092-6634-491B-BFF4-67D7C5C2B274}"/>
              </a:ext>
            </a:extLst>
          </p:cNvPr>
          <p:cNvPicPr>
            <a:picLocks noChangeAspect="1"/>
          </p:cNvPicPr>
          <p:nvPr/>
        </p:nvPicPr>
        <p:blipFill>
          <a:blip r:embed="rId3"/>
          <a:stretch>
            <a:fillRect/>
          </a:stretch>
        </p:blipFill>
        <p:spPr>
          <a:xfrm>
            <a:off x="8969885" y="1156593"/>
            <a:ext cx="2963581" cy="4443663"/>
          </a:xfrm>
          <a:prstGeom prst="rect">
            <a:avLst/>
          </a:prstGeom>
        </p:spPr>
      </p:pic>
    </p:spTree>
    <p:extLst>
      <p:ext uri="{BB962C8B-B14F-4D97-AF65-F5344CB8AC3E}">
        <p14:creationId xmlns:p14="http://schemas.microsoft.com/office/powerpoint/2010/main" val="360044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2064085" y="3000375"/>
            <a:ext cx="8305799" cy="857250"/>
          </a:xfrm>
        </p:spPr>
        <p:txBody>
          <a:bodyPr/>
          <a:lstStyle/>
          <a:p>
            <a:r>
              <a:rPr lang="fr-CA" dirty="0"/>
              <a:t>Évaluation</a:t>
            </a:r>
          </a:p>
        </p:txBody>
      </p:sp>
    </p:spTree>
    <p:extLst>
      <p:ext uri="{BB962C8B-B14F-4D97-AF65-F5344CB8AC3E}">
        <p14:creationId xmlns:p14="http://schemas.microsoft.com/office/powerpoint/2010/main" val="287761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3D084-DC7E-47DA-9650-E2E6B52BF3D6}"/>
              </a:ext>
            </a:extLst>
          </p:cNvPr>
          <p:cNvSpPr>
            <a:spLocks noGrp="1"/>
          </p:cNvSpPr>
          <p:nvPr>
            <p:ph type="ctrTitle"/>
          </p:nvPr>
        </p:nvSpPr>
        <p:spPr/>
        <p:txBody>
          <a:bodyPr/>
          <a:lstStyle/>
          <a:p>
            <a:r>
              <a:rPr lang="fr-CA" dirty="0"/>
              <a:t>Prochaines activités </a:t>
            </a:r>
          </a:p>
        </p:txBody>
      </p:sp>
      <p:sp>
        <p:nvSpPr>
          <p:cNvPr id="3" name="Espace réservé du texte 2">
            <a:extLst>
              <a:ext uri="{FF2B5EF4-FFF2-40B4-BE49-F238E27FC236}">
                <a16:creationId xmlns:a16="http://schemas.microsoft.com/office/drawing/2014/main" id="{E4CD3F99-96AF-48EE-BF50-12F75BCD9031}"/>
              </a:ext>
            </a:extLst>
          </p:cNvPr>
          <p:cNvSpPr>
            <a:spLocks noGrp="1"/>
          </p:cNvSpPr>
          <p:nvPr>
            <p:ph type="body" sz="quarter" idx="10"/>
          </p:nvPr>
        </p:nvSpPr>
        <p:spPr>
          <a:xfrm>
            <a:off x="596899" y="1231900"/>
            <a:ext cx="11306344" cy="4740637"/>
          </a:xfrm>
        </p:spPr>
        <p:txBody>
          <a:bodyPr/>
          <a:lstStyle/>
          <a:p>
            <a:pPr>
              <a:lnSpc>
                <a:spcPct val="120000"/>
              </a:lnSpc>
              <a:spcBef>
                <a:spcPts val="600"/>
              </a:spcBef>
              <a:spcAft>
                <a:spcPts val="600"/>
              </a:spcAft>
            </a:pPr>
            <a:r>
              <a:rPr lang="fr-CA" b="1" dirty="0">
                <a:solidFill>
                  <a:schemeClr val="tx2"/>
                </a:solidFill>
              </a:rPr>
              <a:t>Octobre : </a:t>
            </a:r>
          </a:p>
          <a:p>
            <a:pPr marL="342900" indent="-342900">
              <a:lnSpc>
                <a:spcPct val="120000"/>
              </a:lnSpc>
              <a:spcBef>
                <a:spcPts val="600"/>
              </a:spcBef>
              <a:spcAft>
                <a:spcPts val="600"/>
              </a:spcAft>
              <a:buFont typeface="Arial" panose="020B0604020202020204" pitchFamily="34" charset="0"/>
              <a:buChar char="•"/>
            </a:pPr>
            <a:r>
              <a:rPr lang="fr-CA" dirty="0">
                <a:solidFill>
                  <a:schemeClr val="tx2"/>
                </a:solidFill>
              </a:rPr>
              <a:t>Fêtes spéciales, pratiques culturelles, religion et saine alimentation </a:t>
            </a:r>
          </a:p>
          <a:p>
            <a:pPr>
              <a:lnSpc>
                <a:spcPct val="120000"/>
              </a:lnSpc>
              <a:spcBef>
                <a:spcPts val="600"/>
              </a:spcBef>
              <a:spcAft>
                <a:spcPts val="600"/>
              </a:spcAft>
            </a:pPr>
            <a:r>
              <a:rPr lang="fr-CA" b="1" dirty="0">
                <a:solidFill>
                  <a:schemeClr val="tx2"/>
                </a:solidFill>
              </a:rPr>
              <a:t>Novembre :</a:t>
            </a:r>
          </a:p>
          <a:p>
            <a:pPr marL="342900" indent="-342900">
              <a:lnSpc>
                <a:spcPct val="120000"/>
              </a:lnSpc>
              <a:spcBef>
                <a:spcPts val="600"/>
              </a:spcBef>
              <a:spcAft>
                <a:spcPts val="600"/>
              </a:spcAft>
              <a:buFont typeface="Arial" panose="020B0604020202020204" pitchFamily="34" charset="0"/>
              <a:buChar char="•"/>
            </a:pPr>
            <a:r>
              <a:rPr lang="fr-CA" dirty="0">
                <a:solidFill>
                  <a:schemeClr val="tx2"/>
                </a:solidFill>
              </a:rPr>
              <a:t>Nouvelle RSG et saine alimentation : c’est un départ! </a:t>
            </a:r>
          </a:p>
          <a:p>
            <a:pPr marL="342900" indent="-342900">
              <a:lnSpc>
                <a:spcPct val="120000"/>
              </a:lnSpc>
              <a:spcBef>
                <a:spcPts val="600"/>
              </a:spcBef>
              <a:spcAft>
                <a:spcPts val="600"/>
              </a:spcAft>
              <a:buFont typeface="Arial" panose="020B0604020202020204" pitchFamily="34" charset="0"/>
              <a:buChar char="•"/>
            </a:pPr>
            <a:r>
              <a:rPr lang="fr-CA" dirty="0">
                <a:solidFill>
                  <a:schemeClr val="tx2"/>
                </a:solidFill>
              </a:rPr>
              <a:t>L’alimentation durable et locale</a:t>
            </a:r>
          </a:p>
          <a:p>
            <a:pPr marL="342900" indent="-342900">
              <a:lnSpc>
                <a:spcPct val="120000"/>
              </a:lnSpc>
              <a:spcBef>
                <a:spcPts val="600"/>
              </a:spcBef>
              <a:spcAft>
                <a:spcPts val="600"/>
              </a:spcAft>
              <a:buFont typeface="Arial" panose="020B0604020202020204" pitchFamily="34" charset="0"/>
              <a:buChar char="•"/>
            </a:pPr>
            <a:r>
              <a:rPr lang="fr-CA" dirty="0">
                <a:solidFill>
                  <a:schemeClr val="tx2"/>
                </a:solidFill>
              </a:rPr>
              <a:t>Le moment du repas : ambiance et bonnes pratiques</a:t>
            </a:r>
          </a:p>
          <a:p>
            <a:pPr>
              <a:lnSpc>
                <a:spcPct val="120000"/>
              </a:lnSpc>
              <a:spcBef>
                <a:spcPts val="600"/>
              </a:spcBef>
              <a:spcAft>
                <a:spcPts val="600"/>
              </a:spcAft>
            </a:pPr>
            <a:r>
              <a:rPr lang="fr-CA" b="1" dirty="0">
                <a:solidFill>
                  <a:schemeClr val="tx2"/>
                </a:solidFill>
              </a:rPr>
              <a:t>Janvier:</a:t>
            </a:r>
          </a:p>
          <a:p>
            <a:pPr marL="342900" indent="-342900">
              <a:lnSpc>
                <a:spcPct val="120000"/>
              </a:lnSpc>
              <a:spcBef>
                <a:spcPts val="600"/>
              </a:spcBef>
              <a:spcAft>
                <a:spcPts val="600"/>
              </a:spcAft>
              <a:buFont typeface="Arial" panose="020B0604020202020204" pitchFamily="34" charset="0"/>
              <a:buChar char="•"/>
            </a:pPr>
            <a:r>
              <a:rPr lang="fr-CA" dirty="0">
                <a:solidFill>
                  <a:schemeClr val="tx2"/>
                </a:solidFill>
              </a:rPr>
              <a:t>Image corporelle, relation saine avec la nourriture et stéréotypes sexuels </a:t>
            </a:r>
          </a:p>
        </p:txBody>
      </p:sp>
      <p:pic>
        <p:nvPicPr>
          <p:cNvPr id="4" name="Image 3">
            <a:extLst>
              <a:ext uri="{FF2B5EF4-FFF2-40B4-BE49-F238E27FC236}">
                <a16:creationId xmlns:a16="http://schemas.microsoft.com/office/drawing/2014/main" id="{42D46CDB-7F2D-43AA-AE86-81025824A54A}"/>
              </a:ext>
            </a:extLst>
          </p:cNvPr>
          <p:cNvPicPr>
            <a:picLocks noChangeAspect="1"/>
          </p:cNvPicPr>
          <p:nvPr/>
        </p:nvPicPr>
        <p:blipFill>
          <a:blip r:embed="rId2"/>
          <a:stretch>
            <a:fillRect/>
          </a:stretch>
        </p:blipFill>
        <p:spPr>
          <a:xfrm>
            <a:off x="9398168" y="2687818"/>
            <a:ext cx="2505075" cy="1828800"/>
          </a:xfrm>
          <a:prstGeom prst="rect">
            <a:avLst/>
          </a:prstGeom>
        </p:spPr>
      </p:pic>
    </p:spTree>
    <p:extLst>
      <p:ext uri="{BB962C8B-B14F-4D97-AF65-F5344CB8AC3E}">
        <p14:creationId xmlns:p14="http://schemas.microsoft.com/office/powerpoint/2010/main" val="274429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2828" y="1595416"/>
            <a:ext cx="9130448" cy="584775"/>
          </a:xfrm>
          <a:prstGeom prst="rect">
            <a:avLst/>
          </a:prstGeom>
        </p:spPr>
        <p:txBody>
          <a:bodyPr wrap="none">
            <a:spAutoFit/>
          </a:bodyPr>
          <a:lstStyle/>
          <a:p>
            <a:pPr algn="ctr"/>
            <a:r>
              <a:rPr lang="fr-CA" sz="3200" b="1" dirty="0">
                <a:solidFill>
                  <a:srgbClr val="0B8B9E"/>
                </a:solidFill>
                <a:latin typeface="aktiv-grotesk"/>
                <a:hlinkClick r:id="rId2"/>
              </a:rPr>
              <a:t>www.aqcpe.com/nos-services/prendre-rendez-vous</a:t>
            </a:r>
            <a:r>
              <a:rPr lang="fr-CA" sz="3200" b="1" dirty="0">
                <a:solidFill>
                  <a:srgbClr val="0B8B9E"/>
                </a:solidFill>
                <a:latin typeface="aktiv-grotesk"/>
              </a:rPr>
              <a:t> </a:t>
            </a:r>
            <a:endParaRPr lang="fr-CA" sz="2400" dirty="0"/>
          </a:p>
        </p:txBody>
      </p:sp>
      <p:sp>
        <p:nvSpPr>
          <p:cNvPr id="3" name="Rectangle 2"/>
          <p:cNvSpPr/>
          <p:nvPr/>
        </p:nvSpPr>
        <p:spPr>
          <a:xfrm>
            <a:off x="3546953" y="3429000"/>
            <a:ext cx="5682197" cy="584775"/>
          </a:xfrm>
          <a:prstGeom prst="rect">
            <a:avLst/>
          </a:prstGeom>
        </p:spPr>
        <p:txBody>
          <a:bodyPr wrap="none">
            <a:spAutoFit/>
          </a:bodyPr>
          <a:lstStyle/>
          <a:p>
            <a:pPr algn="ctr"/>
            <a:r>
              <a:rPr lang="fr-CA" sz="3200" b="1" dirty="0">
                <a:solidFill>
                  <a:srgbClr val="0B8B9E"/>
                </a:solidFill>
                <a:latin typeface="aktiv-grotesk"/>
                <a:hlinkClick r:id="rId3"/>
              </a:rPr>
              <a:t>saine.alimentation@aqcpe.com</a:t>
            </a:r>
            <a:r>
              <a:rPr lang="fr-CA" sz="3200" b="1" dirty="0">
                <a:solidFill>
                  <a:srgbClr val="0B8B9E"/>
                </a:solidFill>
                <a:latin typeface="aktiv-grotesk"/>
              </a:rPr>
              <a:t> </a:t>
            </a:r>
            <a:endParaRPr lang="fr-CA" sz="3200" b="1" dirty="0"/>
          </a:p>
        </p:txBody>
      </p:sp>
    </p:spTree>
    <p:extLst>
      <p:ext uri="{BB962C8B-B14F-4D97-AF65-F5344CB8AC3E}">
        <p14:creationId xmlns:p14="http://schemas.microsoft.com/office/powerpoint/2010/main" val="84735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4201" y="451913"/>
            <a:ext cx="11010900" cy="542261"/>
          </a:xfrm>
        </p:spPr>
        <p:txBody>
          <a:bodyPr/>
          <a:lstStyle/>
          <a:p>
            <a:r>
              <a:rPr lang="fr-CA" dirty="0"/>
              <a:t>Plan</a:t>
            </a:r>
          </a:p>
        </p:txBody>
      </p:sp>
      <p:sp>
        <p:nvSpPr>
          <p:cNvPr id="3" name="Espace réservé du texte 2"/>
          <p:cNvSpPr>
            <a:spLocks noGrp="1"/>
          </p:cNvSpPr>
          <p:nvPr>
            <p:ph type="body" sz="quarter" idx="10"/>
          </p:nvPr>
        </p:nvSpPr>
        <p:spPr>
          <a:xfrm>
            <a:off x="584201" y="1219101"/>
            <a:ext cx="11367167" cy="4740637"/>
          </a:xfrm>
        </p:spPr>
        <p:txBody>
          <a:bodyPr/>
          <a:lstStyle/>
          <a:p>
            <a:pPr marL="514350" indent="-514350">
              <a:lnSpc>
                <a:spcPct val="150000"/>
              </a:lnSpc>
              <a:buFont typeface="+mj-lt"/>
              <a:buAutoNum type="arabicPeriod"/>
            </a:pPr>
            <a:r>
              <a:rPr lang="fr-CA" dirty="0">
                <a:solidFill>
                  <a:schemeClr val="accent6"/>
                </a:solidFill>
              </a:rPr>
              <a:t>Lait maternel et préparations commerciales pour nourrisson </a:t>
            </a:r>
          </a:p>
          <a:p>
            <a:pPr marL="1200150" lvl="1" indent="-514350">
              <a:lnSpc>
                <a:spcPct val="150000"/>
              </a:lnSpc>
              <a:buFont typeface="+mj-lt"/>
              <a:buAutoNum type="alphaLcParenR"/>
            </a:pPr>
            <a:r>
              <a:rPr lang="fr-CA" dirty="0">
                <a:solidFill>
                  <a:schemeClr val="accent6"/>
                </a:solidFill>
                <a:latin typeface="Arial" panose="020B0604020202020204" pitchFamily="34" charset="0"/>
                <a:cs typeface="Arial" panose="020B0604020202020204" pitchFamily="34" charset="0"/>
              </a:rPr>
              <a:t>L’orientation 1 de Gazelle et Potiron </a:t>
            </a:r>
          </a:p>
          <a:p>
            <a:pPr marL="1200150" lvl="1" indent="-514350">
              <a:lnSpc>
                <a:spcPct val="150000"/>
              </a:lnSpc>
              <a:buFont typeface="+mj-lt"/>
              <a:buAutoNum type="alphaLcParenR"/>
            </a:pPr>
            <a:r>
              <a:rPr lang="fr-CA" dirty="0">
                <a:solidFill>
                  <a:schemeClr val="accent6"/>
                </a:solidFill>
                <a:latin typeface="Arial" panose="020B0604020202020204" pitchFamily="34" charset="0"/>
                <a:cs typeface="Arial" panose="020B0604020202020204" pitchFamily="34" charset="0"/>
              </a:rPr>
              <a:t>Pratiques à privilégier</a:t>
            </a:r>
          </a:p>
          <a:p>
            <a:pPr marL="1200150" lvl="1" indent="-514350">
              <a:lnSpc>
                <a:spcPct val="150000"/>
              </a:lnSpc>
              <a:buFont typeface="+mj-lt"/>
              <a:buAutoNum type="alphaLcParenR"/>
            </a:pPr>
            <a:r>
              <a:rPr lang="fr-CA" dirty="0">
                <a:solidFill>
                  <a:schemeClr val="accent6"/>
                </a:solidFill>
                <a:latin typeface="Arial" panose="020B0604020202020204" pitchFamily="34" charset="0"/>
                <a:cs typeface="Arial" panose="020B0604020202020204" pitchFamily="34" charset="0"/>
              </a:rPr>
              <a:t>La trousse d’outils du Mouvement Allaitement Québec </a:t>
            </a:r>
            <a:endParaRPr lang="fr-CA" dirty="0">
              <a:solidFill>
                <a:schemeClr val="accent6"/>
              </a:solidFill>
            </a:endParaRPr>
          </a:p>
          <a:p>
            <a:pPr marL="514350" indent="-514350">
              <a:lnSpc>
                <a:spcPct val="150000"/>
              </a:lnSpc>
              <a:buFont typeface="+mj-lt"/>
              <a:buAutoNum type="arabicPeriod"/>
            </a:pPr>
            <a:r>
              <a:rPr lang="fr-CA" dirty="0">
                <a:solidFill>
                  <a:schemeClr val="accent6"/>
                </a:solidFill>
              </a:rPr>
              <a:t>Alimentation des poupons</a:t>
            </a:r>
          </a:p>
          <a:p>
            <a:pPr marL="1200150" lvl="1" indent="-514350">
              <a:lnSpc>
                <a:spcPct val="150000"/>
              </a:lnSpc>
              <a:buFont typeface="+mj-lt"/>
              <a:buAutoNum type="alphaLcParenR"/>
            </a:pPr>
            <a:r>
              <a:rPr lang="fr-CA" dirty="0">
                <a:solidFill>
                  <a:schemeClr val="accent6"/>
                </a:solidFill>
                <a:latin typeface="Arial" panose="020B0604020202020204" pitchFamily="34" charset="0"/>
                <a:cs typeface="Arial" panose="020B0604020202020204" pitchFamily="34" charset="0"/>
              </a:rPr>
              <a:t>L’orientation 4 de Gazelle et Potiron </a:t>
            </a:r>
          </a:p>
          <a:p>
            <a:pPr marL="1200150" lvl="1" indent="-514350">
              <a:lnSpc>
                <a:spcPct val="150000"/>
              </a:lnSpc>
              <a:buFont typeface="+mj-lt"/>
              <a:buAutoNum type="alphaLcParenR"/>
            </a:pPr>
            <a:r>
              <a:rPr lang="fr-CA" dirty="0">
                <a:solidFill>
                  <a:schemeClr val="accent6"/>
                </a:solidFill>
                <a:highlight>
                  <a:srgbClr val="FFFF00"/>
                </a:highlight>
                <a:latin typeface="Arial" panose="020B0604020202020204" pitchFamily="34" charset="0"/>
                <a:cs typeface="Arial" panose="020B0604020202020204" pitchFamily="34" charset="0"/>
              </a:rPr>
              <a:t>Pratiques à privilégier</a:t>
            </a:r>
          </a:p>
          <a:p>
            <a:pPr lvl="1" indent="0">
              <a:lnSpc>
                <a:spcPct val="150000"/>
              </a:lnSpc>
              <a:buNone/>
            </a:pPr>
            <a:endParaRPr lang="fr-CA" dirty="0">
              <a:solidFill>
                <a:schemeClr val="accent6"/>
              </a:solidFill>
              <a:latin typeface="Arial" panose="020B0604020202020204" pitchFamily="34" charset="0"/>
              <a:cs typeface="Arial" panose="020B0604020202020204" pitchFamily="34" charset="0"/>
            </a:endParaRPr>
          </a:p>
          <a:p>
            <a:pPr lvl="1" indent="0">
              <a:lnSpc>
                <a:spcPct val="150000"/>
              </a:lnSpc>
              <a:buNone/>
            </a:pPr>
            <a:endParaRPr lang="fr-CA" dirty="0">
              <a:solidFill>
                <a:schemeClr val="accent6"/>
              </a:solidFill>
              <a:latin typeface="Arial" panose="020B0604020202020204" pitchFamily="34" charset="0"/>
              <a:cs typeface="Arial" panose="020B0604020202020204" pitchFamily="34" charset="0"/>
            </a:endParaRPr>
          </a:p>
          <a:p>
            <a:pPr>
              <a:lnSpc>
                <a:spcPct val="150000"/>
              </a:lnSpc>
            </a:pPr>
            <a:endParaRPr lang="fr-CA" dirty="0">
              <a:solidFill>
                <a:schemeClr val="accent6"/>
              </a:solidFill>
            </a:endParaRPr>
          </a:p>
        </p:txBody>
      </p:sp>
    </p:spTree>
    <p:extLst>
      <p:ext uri="{BB962C8B-B14F-4D97-AF65-F5344CB8AC3E}">
        <p14:creationId xmlns:p14="http://schemas.microsoft.com/office/powerpoint/2010/main" val="306787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Mise en contexte</a:t>
            </a:r>
          </a:p>
        </p:txBody>
      </p:sp>
      <p:sp>
        <p:nvSpPr>
          <p:cNvPr id="3" name="Espace réservé du texte 2"/>
          <p:cNvSpPr>
            <a:spLocks noGrp="1"/>
          </p:cNvSpPr>
          <p:nvPr>
            <p:ph type="body" sz="quarter" idx="10"/>
          </p:nvPr>
        </p:nvSpPr>
        <p:spPr/>
        <p:txBody>
          <a:bodyPr/>
          <a:lstStyle/>
          <a:p>
            <a:r>
              <a:rPr lang="fr-CA" dirty="0"/>
              <a:t>31 répondantes</a:t>
            </a:r>
          </a:p>
          <a:p>
            <a:r>
              <a:rPr lang="fr-CA" dirty="0"/>
              <a:t>Quelles orientations connaissez-vous le mieux, le moins et quelles ont été celles abordées avec vos RSG?</a:t>
            </a:r>
          </a:p>
          <a:p>
            <a:endParaRPr lang="fr-CA" dirty="0"/>
          </a:p>
          <a:p>
            <a:endParaRPr lang="fr-CA" dirty="0"/>
          </a:p>
        </p:txBody>
      </p:sp>
      <p:graphicFrame>
        <p:nvGraphicFramePr>
          <p:cNvPr id="4" name="Tableau 3"/>
          <p:cNvGraphicFramePr>
            <a:graphicFrameLocks noGrp="1"/>
          </p:cNvGraphicFramePr>
          <p:nvPr/>
        </p:nvGraphicFramePr>
        <p:xfrm>
          <a:off x="1007220" y="2867295"/>
          <a:ext cx="8884816" cy="2966720"/>
        </p:xfrm>
        <a:graphic>
          <a:graphicData uri="http://schemas.openxmlformats.org/drawingml/2006/table">
            <a:tbl>
              <a:tblPr firstRow="1" bandRow="1">
                <a:tableStyleId>{5C22544A-7EE6-4342-B048-85BDC9FD1C3A}</a:tableStyleId>
              </a:tblPr>
              <a:tblGrid>
                <a:gridCol w="1695368">
                  <a:extLst>
                    <a:ext uri="{9D8B030D-6E8A-4147-A177-3AD203B41FA5}">
                      <a16:colId xmlns:a16="http://schemas.microsoft.com/office/drawing/2014/main" val="1497005945"/>
                    </a:ext>
                  </a:extLst>
                </a:gridCol>
                <a:gridCol w="2747040">
                  <a:extLst>
                    <a:ext uri="{9D8B030D-6E8A-4147-A177-3AD203B41FA5}">
                      <a16:colId xmlns:a16="http://schemas.microsoft.com/office/drawing/2014/main" val="3036657744"/>
                    </a:ext>
                  </a:extLst>
                </a:gridCol>
                <a:gridCol w="2221204">
                  <a:extLst>
                    <a:ext uri="{9D8B030D-6E8A-4147-A177-3AD203B41FA5}">
                      <a16:colId xmlns:a16="http://schemas.microsoft.com/office/drawing/2014/main" val="2725762070"/>
                    </a:ext>
                  </a:extLst>
                </a:gridCol>
                <a:gridCol w="2221204">
                  <a:extLst>
                    <a:ext uri="{9D8B030D-6E8A-4147-A177-3AD203B41FA5}">
                      <a16:colId xmlns:a16="http://schemas.microsoft.com/office/drawing/2014/main" val="3699118627"/>
                    </a:ext>
                  </a:extLst>
                </a:gridCol>
              </a:tblGrid>
              <a:tr h="370840">
                <a:tc>
                  <a:txBody>
                    <a:bodyPr/>
                    <a:lstStyle/>
                    <a:p>
                      <a:r>
                        <a:rPr lang="fr-CA" dirty="0"/>
                        <a:t>Orientations</a:t>
                      </a:r>
                    </a:p>
                  </a:txBody>
                  <a:tcPr/>
                </a:tc>
                <a:tc>
                  <a:txBody>
                    <a:bodyPr/>
                    <a:lstStyle/>
                    <a:p>
                      <a:pPr algn="ctr"/>
                      <a:r>
                        <a:rPr lang="fr-CA" dirty="0"/>
                        <a:t>Le mieux</a:t>
                      </a:r>
                    </a:p>
                  </a:txBody>
                  <a:tcPr/>
                </a:tc>
                <a:tc>
                  <a:txBody>
                    <a:bodyPr/>
                    <a:lstStyle/>
                    <a:p>
                      <a:pPr algn="ctr"/>
                      <a:r>
                        <a:rPr lang="fr-CA" dirty="0"/>
                        <a:t>Le moins</a:t>
                      </a:r>
                    </a:p>
                  </a:txBody>
                  <a:tcPr/>
                </a:tc>
                <a:tc>
                  <a:txBody>
                    <a:bodyPr/>
                    <a:lstStyle/>
                    <a:p>
                      <a:pPr algn="ctr"/>
                      <a:r>
                        <a:rPr lang="fr-CA" dirty="0"/>
                        <a:t>Abordées avec RSG</a:t>
                      </a:r>
                    </a:p>
                  </a:txBody>
                  <a:tcPr/>
                </a:tc>
                <a:extLst>
                  <a:ext uri="{0D108BD9-81ED-4DB2-BD59-A6C34878D82A}">
                    <a16:rowId xmlns:a16="http://schemas.microsoft.com/office/drawing/2014/main" val="472119744"/>
                  </a:ext>
                </a:extLst>
              </a:tr>
              <a:tr h="370840">
                <a:tc>
                  <a:txBody>
                    <a:bodyPr/>
                    <a:lstStyle/>
                    <a:p>
                      <a:pPr algn="ctr"/>
                      <a:r>
                        <a:rPr lang="fr-CA" dirty="0"/>
                        <a:t>1</a:t>
                      </a:r>
                    </a:p>
                  </a:txBody>
                  <a:tcPr/>
                </a:tc>
                <a:tc>
                  <a:txBody>
                    <a:bodyPr/>
                    <a:lstStyle/>
                    <a:p>
                      <a:pPr algn="ctr"/>
                      <a:r>
                        <a:rPr lang="fr-CA" dirty="0"/>
                        <a:t>15</a:t>
                      </a:r>
                    </a:p>
                  </a:txBody>
                  <a:tcPr>
                    <a:solidFill>
                      <a:srgbClr val="FFFF00"/>
                    </a:solidFill>
                  </a:tcPr>
                </a:tc>
                <a:tc>
                  <a:txBody>
                    <a:bodyPr/>
                    <a:lstStyle/>
                    <a:p>
                      <a:pPr algn="ctr"/>
                      <a:r>
                        <a:rPr lang="fr-CA" dirty="0"/>
                        <a:t>11</a:t>
                      </a:r>
                    </a:p>
                  </a:txBody>
                  <a:tcPr>
                    <a:solidFill>
                      <a:srgbClr val="FFFF00"/>
                    </a:solidFill>
                  </a:tcPr>
                </a:tc>
                <a:tc>
                  <a:txBody>
                    <a:bodyPr/>
                    <a:lstStyle/>
                    <a:p>
                      <a:pPr algn="ctr"/>
                      <a:r>
                        <a:rPr lang="fr-CA" dirty="0"/>
                        <a:t>11</a:t>
                      </a:r>
                    </a:p>
                  </a:txBody>
                  <a:tcPr>
                    <a:solidFill>
                      <a:srgbClr val="FFFF00"/>
                    </a:solidFill>
                  </a:tcPr>
                </a:tc>
                <a:extLst>
                  <a:ext uri="{0D108BD9-81ED-4DB2-BD59-A6C34878D82A}">
                    <a16:rowId xmlns:a16="http://schemas.microsoft.com/office/drawing/2014/main" val="4001524565"/>
                  </a:ext>
                </a:extLst>
              </a:tr>
              <a:tr h="370840">
                <a:tc>
                  <a:txBody>
                    <a:bodyPr/>
                    <a:lstStyle/>
                    <a:p>
                      <a:pPr algn="ctr"/>
                      <a:r>
                        <a:rPr lang="fr-CA" dirty="0"/>
                        <a:t>2</a:t>
                      </a:r>
                    </a:p>
                  </a:txBody>
                  <a:tcPr/>
                </a:tc>
                <a:tc>
                  <a:txBody>
                    <a:bodyPr/>
                    <a:lstStyle/>
                    <a:p>
                      <a:pPr algn="ctr"/>
                      <a:r>
                        <a:rPr lang="fr-CA" dirty="0"/>
                        <a:t>20</a:t>
                      </a:r>
                    </a:p>
                  </a:txBody>
                  <a:tcPr/>
                </a:tc>
                <a:tc>
                  <a:txBody>
                    <a:bodyPr/>
                    <a:lstStyle/>
                    <a:p>
                      <a:pPr algn="ctr"/>
                      <a:r>
                        <a:rPr lang="fr-CA" dirty="0"/>
                        <a:t>9</a:t>
                      </a:r>
                    </a:p>
                  </a:txBody>
                  <a:tcPr/>
                </a:tc>
                <a:tc>
                  <a:txBody>
                    <a:bodyPr/>
                    <a:lstStyle/>
                    <a:p>
                      <a:pPr algn="ctr"/>
                      <a:r>
                        <a:rPr lang="fr-CA" dirty="0"/>
                        <a:t>20</a:t>
                      </a:r>
                    </a:p>
                  </a:txBody>
                  <a:tcPr/>
                </a:tc>
                <a:extLst>
                  <a:ext uri="{0D108BD9-81ED-4DB2-BD59-A6C34878D82A}">
                    <a16:rowId xmlns:a16="http://schemas.microsoft.com/office/drawing/2014/main" val="1136519919"/>
                  </a:ext>
                </a:extLst>
              </a:tr>
              <a:tr h="370840">
                <a:tc>
                  <a:txBody>
                    <a:bodyPr/>
                    <a:lstStyle/>
                    <a:p>
                      <a:pPr algn="ctr"/>
                      <a:r>
                        <a:rPr lang="fr-CA" dirty="0"/>
                        <a:t>3</a:t>
                      </a:r>
                    </a:p>
                  </a:txBody>
                  <a:tcPr/>
                </a:tc>
                <a:tc>
                  <a:txBody>
                    <a:bodyPr/>
                    <a:lstStyle/>
                    <a:p>
                      <a:pPr algn="ctr"/>
                      <a:r>
                        <a:rPr lang="fr-CA" dirty="0"/>
                        <a:t>28</a:t>
                      </a:r>
                    </a:p>
                  </a:txBody>
                  <a:tcPr/>
                </a:tc>
                <a:tc>
                  <a:txBody>
                    <a:bodyPr/>
                    <a:lstStyle/>
                    <a:p>
                      <a:pPr algn="ctr"/>
                      <a:r>
                        <a:rPr lang="fr-CA" dirty="0"/>
                        <a:t>3</a:t>
                      </a:r>
                    </a:p>
                  </a:txBody>
                  <a:tcPr/>
                </a:tc>
                <a:tc>
                  <a:txBody>
                    <a:bodyPr/>
                    <a:lstStyle/>
                    <a:p>
                      <a:pPr algn="ctr"/>
                      <a:r>
                        <a:rPr lang="fr-CA" dirty="0"/>
                        <a:t>25</a:t>
                      </a:r>
                    </a:p>
                  </a:txBody>
                  <a:tcPr/>
                </a:tc>
                <a:extLst>
                  <a:ext uri="{0D108BD9-81ED-4DB2-BD59-A6C34878D82A}">
                    <a16:rowId xmlns:a16="http://schemas.microsoft.com/office/drawing/2014/main" val="989626300"/>
                  </a:ext>
                </a:extLst>
              </a:tr>
              <a:tr h="370840">
                <a:tc>
                  <a:txBody>
                    <a:bodyPr/>
                    <a:lstStyle/>
                    <a:p>
                      <a:pPr algn="ctr"/>
                      <a:r>
                        <a:rPr lang="fr-CA" dirty="0"/>
                        <a:t>4</a:t>
                      </a:r>
                    </a:p>
                  </a:txBody>
                  <a:tcPr/>
                </a:tc>
                <a:tc>
                  <a:txBody>
                    <a:bodyPr/>
                    <a:lstStyle/>
                    <a:p>
                      <a:pPr algn="ctr"/>
                      <a:r>
                        <a:rPr lang="fr-CA" dirty="0"/>
                        <a:t>10</a:t>
                      </a:r>
                    </a:p>
                  </a:txBody>
                  <a:tcPr>
                    <a:solidFill>
                      <a:srgbClr val="FFFF00"/>
                    </a:solidFill>
                  </a:tcPr>
                </a:tc>
                <a:tc>
                  <a:txBody>
                    <a:bodyPr/>
                    <a:lstStyle/>
                    <a:p>
                      <a:pPr algn="ctr"/>
                      <a:r>
                        <a:rPr lang="fr-CA" dirty="0"/>
                        <a:t>15</a:t>
                      </a:r>
                    </a:p>
                  </a:txBody>
                  <a:tcPr>
                    <a:solidFill>
                      <a:srgbClr val="FFFF00"/>
                    </a:solidFill>
                  </a:tcPr>
                </a:tc>
                <a:tc>
                  <a:txBody>
                    <a:bodyPr/>
                    <a:lstStyle/>
                    <a:p>
                      <a:pPr algn="ctr"/>
                      <a:r>
                        <a:rPr lang="fr-CA" dirty="0"/>
                        <a:t>16</a:t>
                      </a:r>
                    </a:p>
                  </a:txBody>
                  <a:tcPr>
                    <a:solidFill>
                      <a:srgbClr val="FFFF00"/>
                    </a:solidFill>
                  </a:tcPr>
                </a:tc>
                <a:extLst>
                  <a:ext uri="{0D108BD9-81ED-4DB2-BD59-A6C34878D82A}">
                    <a16:rowId xmlns:a16="http://schemas.microsoft.com/office/drawing/2014/main" val="2256789767"/>
                  </a:ext>
                </a:extLst>
              </a:tr>
              <a:tr h="370840">
                <a:tc>
                  <a:txBody>
                    <a:bodyPr/>
                    <a:lstStyle/>
                    <a:p>
                      <a:pPr algn="ctr"/>
                      <a:r>
                        <a:rPr lang="fr-CA" dirty="0"/>
                        <a:t>5</a:t>
                      </a:r>
                    </a:p>
                  </a:txBody>
                  <a:tcPr/>
                </a:tc>
                <a:tc>
                  <a:txBody>
                    <a:bodyPr/>
                    <a:lstStyle/>
                    <a:p>
                      <a:pPr algn="ctr"/>
                      <a:r>
                        <a:rPr lang="fr-CA" dirty="0"/>
                        <a:t>24</a:t>
                      </a:r>
                    </a:p>
                  </a:txBody>
                  <a:tcPr/>
                </a:tc>
                <a:tc>
                  <a:txBody>
                    <a:bodyPr/>
                    <a:lstStyle/>
                    <a:p>
                      <a:pPr algn="ctr"/>
                      <a:r>
                        <a:rPr lang="fr-CA" dirty="0"/>
                        <a:t>5</a:t>
                      </a:r>
                    </a:p>
                  </a:txBody>
                  <a:tcPr/>
                </a:tc>
                <a:tc>
                  <a:txBody>
                    <a:bodyPr/>
                    <a:lstStyle/>
                    <a:p>
                      <a:pPr algn="ctr"/>
                      <a:r>
                        <a:rPr lang="fr-CA" dirty="0"/>
                        <a:t>25</a:t>
                      </a:r>
                    </a:p>
                  </a:txBody>
                  <a:tcPr/>
                </a:tc>
                <a:extLst>
                  <a:ext uri="{0D108BD9-81ED-4DB2-BD59-A6C34878D82A}">
                    <a16:rowId xmlns:a16="http://schemas.microsoft.com/office/drawing/2014/main" val="3525206517"/>
                  </a:ext>
                </a:extLst>
              </a:tr>
              <a:tr h="370840">
                <a:tc>
                  <a:txBody>
                    <a:bodyPr/>
                    <a:lstStyle/>
                    <a:p>
                      <a:pPr algn="ctr"/>
                      <a:r>
                        <a:rPr lang="fr-CA" dirty="0"/>
                        <a:t>6</a:t>
                      </a:r>
                    </a:p>
                  </a:txBody>
                  <a:tcPr/>
                </a:tc>
                <a:tc>
                  <a:txBody>
                    <a:bodyPr/>
                    <a:lstStyle/>
                    <a:p>
                      <a:pPr algn="ctr"/>
                      <a:r>
                        <a:rPr lang="fr-CA" dirty="0"/>
                        <a:t>28</a:t>
                      </a:r>
                    </a:p>
                  </a:txBody>
                  <a:tcPr/>
                </a:tc>
                <a:tc>
                  <a:txBody>
                    <a:bodyPr/>
                    <a:lstStyle/>
                    <a:p>
                      <a:pPr algn="ctr"/>
                      <a:r>
                        <a:rPr lang="fr-CA" dirty="0"/>
                        <a:t>1</a:t>
                      </a:r>
                    </a:p>
                  </a:txBody>
                  <a:tcPr/>
                </a:tc>
                <a:tc>
                  <a:txBody>
                    <a:bodyPr/>
                    <a:lstStyle/>
                    <a:p>
                      <a:pPr algn="ctr"/>
                      <a:r>
                        <a:rPr lang="fr-CA" dirty="0"/>
                        <a:t>25</a:t>
                      </a:r>
                    </a:p>
                  </a:txBody>
                  <a:tcPr/>
                </a:tc>
                <a:extLst>
                  <a:ext uri="{0D108BD9-81ED-4DB2-BD59-A6C34878D82A}">
                    <a16:rowId xmlns:a16="http://schemas.microsoft.com/office/drawing/2014/main" val="2794194970"/>
                  </a:ext>
                </a:extLst>
              </a:tr>
              <a:tr h="370840">
                <a:tc>
                  <a:txBody>
                    <a:bodyPr/>
                    <a:lstStyle/>
                    <a:p>
                      <a:pPr algn="ctr"/>
                      <a:r>
                        <a:rPr lang="fr-CA" dirty="0"/>
                        <a:t>7</a:t>
                      </a:r>
                    </a:p>
                  </a:txBody>
                  <a:tcPr/>
                </a:tc>
                <a:tc>
                  <a:txBody>
                    <a:bodyPr/>
                    <a:lstStyle/>
                    <a:p>
                      <a:pPr algn="ctr"/>
                      <a:r>
                        <a:rPr lang="fr-CA" dirty="0"/>
                        <a:t>14</a:t>
                      </a:r>
                    </a:p>
                  </a:txBody>
                  <a:tcPr>
                    <a:solidFill>
                      <a:srgbClr val="FFFF00"/>
                    </a:solidFill>
                  </a:tcPr>
                </a:tc>
                <a:tc>
                  <a:txBody>
                    <a:bodyPr/>
                    <a:lstStyle/>
                    <a:p>
                      <a:pPr algn="ctr"/>
                      <a:r>
                        <a:rPr lang="fr-CA" dirty="0"/>
                        <a:t>12</a:t>
                      </a:r>
                    </a:p>
                  </a:txBody>
                  <a:tcPr>
                    <a:solidFill>
                      <a:srgbClr val="FFFF00"/>
                    </a:solidFill>
                  </a:tcPr>
                </a:tc>
                <a:tc>
                  <a:txBody>
                    <a:bodyPr/>
                    <a:lstStyle/>
                    <a:p>
                      <a:pPr algn="ctr"/>
                      <a:r>
                        <a:rPr lang="fr-CA" dirty="0"/>
                        <a:t>9</a:t>
                      </a:r>
                    </a:p>
                  </a:txBody>
                  <a:tcPr>
                    <a:solidFill>
                      <a:srgbClr val="FFFF00"/>
                    </a:solidFill>
                  </a:tcPr>
                </a:tc>
                <a:extLst>
                  <a:ext uri="{0D108BD9-81ED-4DB2-BD59-A6C34878D82A}">
                    <a16:rowId xmlns:a16="http://schemas.microsoft.com/office/drawing/2014/main" val="4294618675"/>
                  </a:ext>
                </a:extLst>
              </a:tr>
            </a:tbl>
          </a:graphicData>
        </a:graphic>
      </p:graphicFrame>
    </p:spTree>
    <p:extLst>
      <p:ext uri="{BB962C8B-B14F-4D97-AF65-F5344CB8AC3E}">
        <p14:creationId xmlns:p14="http://schemas.microsoft.com/office/powerpoint/2010/main" val="33804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6899" y="1585611"/>
            <a:ext cx="11010900" cy="542261"/>
          </a:xfrm>
        </p:spPr>
        <p:txBody>
          <a:bodyPr/>
          <a:lstStyle/>
          <a:p>
            <a:r>
              <a:rPr lang="fr-CA" dirty="0"/>
              <a:t>Avez-vous déjà utilisé la </a:t>
            </a:r>
            <a:r>
              <a:rPr lang="fr-CA" i="1" dirty="0"/>
              <a:t>Trousse pour des services de garde favorables à l’allaitement</a:t>
            </a:r>
            <a:r>
              <a:rPr lang="fr-CA" dirty="0"/>
              <a:t>, élaborée par le Mouvement Allaitement Québec? </a:t>
            </a:r>
          </a:p>
        </p:txBody>
      </p:sp>
      <p:sp>
        <p:nvSpPr>
          <p:cNvPr id="3" name="Espace réservé du texte 2"/>
          <p:cNvSpPr>
            <a:spLocks noGrp="1"/>
          </p:cNvSpPr>
          <p:nvPr>
            <p:ph type="body" sz="quarter" idx="10"/>
          </p:nvPr>
        </p:nvSpPr>
        <p:spPr>
          <a:xfrm>
            <a:off x="596899" y="2402732"/>
            <a:ext cx="11010900" cy="3569805"/>
          </a:xfrm>
        </p:spPr>
        <p:txBody>
          <a:bodyPr/>
          <a:lstStyle/>
          <a:p>
            <a:r>
              <a:rPr lang="fr-CA" dirty="0"/>
              <a:t>2 ont répondu Oui</a:t>
            </a:r>
          </a:p>
          <a:p>
            <a:r>
              <a:rPr lang="fr-CA" dirty="0"/>
              <a:t>13 ont répondu Non</a:t>
            </a:r>
          </a:p>
          <a:p>
            <a:r>
              <a:rPr lang="fr-CA" dirty="0"/>
              <a:t>16 ont répondu </a:t>
            </a:r>
            <a:r>
              <a:rPr lang="fr-CA" i="1" dirty="0"/>
              <a:t>Je ne la connais pas</a:t>
            </a:r>
          </a:p>
        </p:txBody>
      </p:sp>
    </p:spTree>
    <p:extLst>
      <p:ext uri="{BB962C8B-B14F-4D97-AF65-F5344CB8AC3E}">
        <p14:creationId xmlns:p14="http://schemas.microsoft.com/office/powerpoint/2010/main" val="291047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971550" y="2418329"/>
            <a:ext cx="10248900" cy="857250"/>
          </a:xfrm>
        </p:spPr>
        <p:txBody>
          <a:bodyPr/>
          <a:lstStyle/>
          <a:p>
            <a:pPr>
              <a:lnSpc>
                <a:spcPct val="150000"/>
              </a:lnSpc>
            </a:pPr>
            <a:r>
              <a:rPr lang="fr-CA" dirty="0"/>
              <a:t>Lait maternel et les préparations commerciales pour nourrisson</a:t>
            </a:r>
            <a:endParaRPr lang="fr-CA" i="1" dirty="0"/>
          </a:p>
        </p:txBody>
      </p:sp>
    </p:spTree>
    <p:extLst>
      <p:ext uri="{BB962C8B-B14F-4D97-AF65-F5344CB8AC3E}">
        <p14:creationId xmlns:p14="http://schemas.microsoft.com/office/powerpoint/2010/main" val="54269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4037" y="1623526"/>
            <a:ext cx="3838510" cy="2444621"/>
          </a:xfrm>
        </p:spPr>
        <p:txBody>
          <a:bodyPr/>
          <a:lstStyle/>
          <a:p>
            <a:r>
              <a:rPr lang="fr-CA" dirty="0"/>
              <a:t>Charte des services de garde favorables à l’allaitement</a:t>
            </a:r>
            <a:endParaRPr lang="fr-CA" i="1" dirty="0"/>
          </a:p>
        </p:txBody>
      </p:sp>
      <p:pic>
        <p:nvPicPr>
          <p:cNvPr id="4" name="Image 3"/>
          <p:cNvPicPr>
            <a:picLocks noChangeAspect="1"/>
          </p:cNvPicPr>
          <p:nvPr/>
        </p:nvPicPr>
        <p:blipFill>
          <a:blip r:embed="rId3"/>
          <a:stretch>
            <a:fillRect/>
          </a:stretch>
        </p:blipFill>
        <p:spPr>
          <a:xfrm>
            <a:off x="5585950" y="108935"/>
            <a:ext cx="4901375" cy="6749065"/>
          </a:xfrm>
          <a:prstGeom prst="rect">
            <a:avLst/>
          </a:prstGeom>
        </p:spPr>
      </p:pic>
    </p:spTree>
    <p:extLst>
      <p:ext uri="{BB962C8B-B14F-4D97-AF65-F5344CB8AC3E}">
        <p14:creationId xmlns:p14="http://schemas.microsoft.com/office/powerpoint/2010/main" val="184654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4201" y="451913"/>
            <a:ext cx="11010900" cy="542261"/>
          </a:xfrm>
        </p:spPr>
        <p:txBody>
          <a:bodyPr/>
          <a:lstStyle/>
          <a:p>
            <a:r>
              <a:rPr lang="fr-CA" dirty="0"/>
              <a:t>Orientation 1 de </a:t>
            </a:r>
            <a:r>
              <a:rPr lang="fr-CA" i="1" dirty="0"/>
              <a:t>Gazelle et Potiron</a:t>
            </a:r>
          </a:p>
        </p:txBody>
      </p:sp>
      <p:sp>
        <p:nvSpPr>
          <p:cNvPr id="3" name="Espace réservé du texte 2"/>
          <p:cNvSpPr>
            <a:spLocks noGrp="1"/>
          </p:cNvSpPr>
          <p:nvPr>
            <p:ph type="body" sz="quarter" idx="10"/>
          </p:nvPr>
        </p:nvSpPr>
        <p:spPr>
          <a:xfrm>
            <a:off x="590551" y="1327817"/>
            <a:ext cx="11010900" cy="4740637"/>
          </a:xfrm>
        </p:spPr>
        <p:txBody>
          <a:bodyPr/>
          <a:lstStyle/>
          <a:p>
            <a:pPr>
              <a:lnSpc>
                <a:spcPct val="150000"/>
              </a:lnSpc>
            </a:pPr>
            <a:r>
              <a:rPr lang="fr-CA" sz="2800" dirty="0">
                <a:solidFill>
                  <a:srgbClr val="003E7E"/>
                </a:solidFill>
              </a:rPr>
              <a:t>Offrir le lait aux poupons d’une manière sécuritaire et respectueuse du choix des parents. </a:t>
            </a:r>
          </a:p>
          <a:p>
            <a:pPr>
              <a:lnSpc>
                <a:spcPct val="150000"/>
              </a:lnSpc>
            </a:pPr>
            <a:endParaRPr lang="fr-CA" sz="2800" dirty="0">
              <a:solidFill>
                <a:srgbClr val="003E7E"/>
              </a:solidFill>
            </a:endParaRPr>
          </a:p>
          <a:p>
            <a:pPr marL="514350" indent="-514350">
              <a:lnSpc>
                <a:spcPct val="150000"/>
              </a:lnSpc>
              <a:buFont typeface="+mj-lt"/>
              <a:buAutoNum type="arabicPeriod"/>
            </a:pPr>
            <a:endParaRPr lang="fr-CA" sz="2800" dirty="0">
              <a:solidFill>
                <a:schemeClr val="accent6"/>
              </a:solidFill>
            </a:endParaRPr>
          </a:p>
        </p:txBody>
      </p:sp>
      <p:pic>
        <p:nvPicPr>
          <p:cNvPr id="4" name="Image 3">
            <a:extLst>
              <a:ext uri="{FF2B5EF4-FFF2-40B4-BE49-F238E27FC236}">
                <a16:creationId xmlns:a16="http://schemas.microsoft.com/office/drawing/2014/main" id="{10FAC803-A027-402C-BFF4-00302DDEA866}"/>
              </a:ext>
            </a:extLst>
          </p:cNvPr>
          <p:cNvPicPr>
            <a:picLocks noChangeAspect="1"/>
          </p:cNvPicPr>
          <p:nvPr/>
        </p:nvPicPr>
        <p:blipFill>
          <a:blip r:embed="rId3"/>
          <a:stretch>
            <a:fillRect/>
          </a:stretch>
        </p:blipFill>
        <p:spPr>
          <a:xfrm>
            <a:off x="3489159" y="2855495"/>
            <a:ext cx="4467726" cy="3350794"/>
          </a:xfrm>
          <a:prstGeom prst="rect">
            <a:avLst/>
          </a:prstGeom>
        </p:spPr>
      </p:pic>
    </p:spTree>
    <p:extLst>
      <p:ext uri="{BB962C8B-B14F-4D97-AF65-F5344CB8AC3E}">
        <p14:creationId xmlns:p14="http://schemas.microsoft.com/office/powerpoint/2010/main" val="2687836511"/>
      </p:ext>
    </p:extLst>
  </p:cSld>
  <p:clrMapOvr>
    <a:masterClrMapping/>
  </p:clrMapOvr>
</p:sld>
</file>

<file path=ppt/theme/theme1.xml><?xml version="1.0" encoding="utf-8"?>
<a:theme xmlns:a="http://schemas.openxmlformats.org/drawingml/2006/main" name="THÈME AQCPE">
  <a:themeElements>
    <a:clrScheme name="GABARIT AQCPE">
      <a:dk1>
        <a:sysClr val="windowText" lastClr="000000"/>
      </a:dk1>
      <a:lt1>
        <a:sysClr val="window" lastClr="FFFFFF"/>
      </a:lt1>
      <a:dk2>
        <a:srgbClr val="1A427D"/>
      </a:dk2>
      <a:lt2>
        <a:srgbClr val="FFFFFF"/>
      </a:lt2>
      <a:accent1>
        <a:srgbClr val="5CC4BD"/>
      </a:accent1>
      <a:accent2>
        <a:srgbClr val="1A427D"/>
      </a:accent2>
      <a:accent3>
        <a:srgbClr val="75C268"/>
      </a:accent3>
      <a:accent4>
        <a:srgbClr val="FFFFFF"/>
      </a:accent4>
      <a:accent5>
        <a:srgbClr val="5CC4BD"/>
      </a:accent5>
      <a:accent6>
        <a:srgbClr val="1A427D"/>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PPT AQCPE 2019_grand écran_modele2019.potx" id="{79A65928-8E3E-4737-908E-A30922520E9F}" vid="{EBB4EF3F-49C1-4BA4-BDA4-0D0FD5DDAFAB}"/>
    </a:ext>
  </a:extLst>
</a:theme>
</file>

<file path=ppt/theme/theme2.xml><?xml version="1.0" encoding="utf-8"?>
<a:theme xmlns:a="http://schemas.openxmlformats.org/drawingml/2006/main" name="Conception personnalisée">
  <a:themeElements>
    <a:clrScheme name="GABARIT AQCPE">
      <a:dk1>
        <a:sysClr val="windowText" lastClr="000000"/>
      </a:dk1>
      <a:lt1>
        <a:sysClr val="window" lastClr="FFFFFF"/>
      </a:lt1>
      <a:dk2>
        <a:srgbClr val="1A427D"/>
      </a:dk2>
      <a:lt2>
        <a:srgbClr val="FFFFFF"/>
      </a:lt2>
      <a:accent1>
        <a:srgbClr val="5CC4BD"/>
      </a:accent1>
      <a:accent2>
        <a:srgbClr val="1A427D"/>
      </a:accent2>
      <a:accent3>
        <a:srgbClr val="75C268"/>
      </a:accent3>
      <a:accent4>
        <a:srgbClr val="FFFFFF"/>
      </a:accent4>
      <a:accent5>
        <a:srgbClr val="5CC4BD"/>
      </a:accent5>
      <a:accent6>
        <a:srgbClr val="1A427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PPT AQCPE 2019_grand écran_modele2019.potx" id="{79A65928-8E3E-4737-908E-A30922520E9F}" vid="{6A4C6058-9A38-42E6-AD1D-BCBE23D92675}"/>
    </a:ext>
  </a:extLst>
</a:theme>
</file>

<file path=ppt/theme/theme3.xml><?xml version="1.0" encoding="utf-8"?>
<a:theme xmlns:a="http://schemas.openxmlformats.org/drawingml/2006/main" name="2_Conception personnalisée">
  <a:themeElements>
    <a:clrScheme name="GABARIT AQCPE">
      <a:dk1>
        <a:sysClr val="windowText" lastClr="000000"/>
      </a:dk1>
      <a:lt1>
        <a:sysClr val="window" lastClr="FFFFFF"/>
      </a:lt1>
      <a:dk2>
        <a:srgbClr val="1A427D"/>
      </a:dk2>
      <a:lt2>
        <a:srgbClr val="FFFFFF"/>
      </a:lt2>
      <a:accent1>
        <a:srgbClr val="5CC4BD"/>
      </a:accent1>
      <a:accent2>
        <a:srgbClr val="1A427D"/>
      </a:accent2>
      <a:accent3>
        <a:srgbClr val="75C268"/>
      </a:accent3>
      <a:accent4>
        <a:srgbClr val="FFFFFF"/>
      </a:accent4>
      <a:accent5>
        <a:srgbClr val="5CC4BD"/>
      </a:accent5>
      <a:accent6>
        <a:srgbClr val="1A427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PPT AQCPE 2019_grand écran_modele2019.potx" id="{79A65928-8E3E-4737-908E-A30922520E9F}" vid="{FB979BED-8CDD-4C48-A4C8-7FCE2DBEEAF4}"/>
    </a:ext>
  </a:extLst>
</a:theme>
</file>

<file path=ppt/theme/theme4.xml><?xml version="1.0" encoding="utf-8"?>
<a:theme xmlns:a="http://schemas.openxmlformats.org/drawingml/2006/main" name="FIN DE DIAPORA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PPT AQCPE 2019_grand écran_modele2019.potx" id="{79A65928-8E3E-4737-908E-A30922520E9F}" vid="{94194BBE-E7A0-4501-BD2F-7E855E3F8142}"/>
    </a:ext>
  </a:extLst>
</a:theme>
</file>

<file path=ppt/theme/theme5.xml><?xml version="1.0" encoding="utf-8"?>
<a:theme xmlns:a="http://schemas.openxmlformats.org/drawingml/2006/main" name="3_Conception personnalisée">
  <a:themeElements>
    <a:clrScheme name="GABARIT AQCPE">
      <a:dk1>
        <a:sysClr val="windowText" lastClr="000000"/>
      </a:dk1>
      <a:lt1>
        <a:sysClr val="window" lastClr="FFFFFF"/>
      </a:lt1>
      <a:dk2>
        <a:srgbClr val="1A427D"/>
      </a:dk2>
      <a:lt2>
        <a:srgbClr val="FFFFFF"/>
      </a:lt2>
      <a:accent1>
        <a:srgbClr val="5CC4BD"/>
      </a:accent1>
      <a:accent2>
        <a:srgbClr val="1A427D"/>
      </a:accent2>
      <a:accent3>
        <a:srgbClr val="75C268"/>
      </a:accent3>
      <a:accent4>
        <a:srgbClr val="FFFFFF"/>
      </a:accent4>
      <a:accent5>
        <a:srgbClr val="5CC4BD"/>
      </a:accent5>
      <a:accent6>
        <a:srgbClr val="1A427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PPT AQCPE 2019_Standard.pptx" id="{2D438262-BBFC-4E95-8660-D65CBF2D2C69}" vid="{E6BD5966-0005-49D9-B62D-7AA2BDCC9700}"/>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Gabarit PPT AQCPE 2019_grand écran_modele2019</Template>
  <TotalTime>6700</TotalTime>
  <Words>3417</Words>
  <Application>Microsoft Office PowerPoint</Application>
  <PresentationFormat>Grand écran</PresentationFormat>
  <Paragraphs>316</Paragraphs>
  <Slides>34</Slides>
  <Notes>27</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34</vt:i4>
      </vt:variant>
    </vt:vector>
  </HeadingPairs>
  <TitlesOfParts>
    <vt:vector size="47" baseType="lpstr">
      <vt:lpstr>Adobe Garamond Pro</vt:lpstr>
      <vt:lpstr>aktiv-grotesk</vt:lpstr>
      <vt:lpstr>Arial</vt:lpstr>
      <vt:lpstr>Arial Black</vt:lpstr>
      <vt:lpstr>Calibri</vt:lpstr>
      <vt:lpstr>Courier New</vt:lpstr>
      <vt:lpstr>Open Sans</vt:lpstr>
      <vt:lpstr>Wingdings</vt:lpstr>
      <vt:lpstr>THÈME AQCPE</vt:lpstr>
      <vt:lpstr>Conception personnalisée</vt:lpstr>
      <vt:lpstr>2_Conception personnalisée</vt:lpstr>
      <vt:lpstr>FIN DE DIAPORAMA</vt:lpstr>
      <vt:lpstr>3_Conception personnalisée</vt:lpstr>
      <vt:lpstr>Présentation PowerPoint</vt:lpstr>
      <vt:lpstr>Vos formateurs</vt:lpstr>
      <vt:lpstr>Objectifs d’apprentissage</vt:lpstr>
      <vt:lpstr>Plan</vt:lpstr>
      <vt:lpstr>Mise en contexte</vt:lpstr>
      <vt:lpstr>Avez-vous déjà utilisé la Trousse pour des services de garde favorables à l’allaitement, élaborée par le Mouvement Allaitement Québec? </vt:lpstr>
      <vt:lpstr>Présentation PowerPoint</vt:lpstr>
      <vt:lpstr>Charte des services de garde favorables à l’allaitement</vt:lpstr>
      <vt:lpstr>Orientation 1 de Gazelle et Potiron</vt:lpstr>
      <vt:lpstr>1.1) Respecter le choix des familles quant à leur décision de poursuivre l’allaitement à la demande et faciliter la gestion particulière des allées et venues de ces dernières </vt:lpstr>
      <vt:lpstr>1.2) Offrir un endroit tranquille et confortable où les mères peuvent allaiter et s’assurer que les parents sont bien informés de ces facilités d’accueil </vt:lpstr>
      <vt:lpstr>1.3) Appliquer les bonnes pratiques en matière de manipulation du lait maternel et des préparations commerciales</vt:lpstr>
      <vt:lpstr>1.3) Appliquer les bonnes pratiques en matière de manipulation du lait maternel et des préparations commerciales      </vt:lpstr>
      <vt:lpstr>1.4) Offrir occasionnellement de l’eau aux poupons âgés de plus de 6 mois</vt:lpstr>
      <vt:lpstr>La trousse d’outils du Mouvement Allaitement Québec</vt:lpstr>
      <vt:lpstr>Présentation PowerPoint</vt:lpstr>
      <vt:lpstr>Mythe ou réalité</vt:lpstr>
      <vt:lpstr>Mise en situation</vt:lpstr>
      <vt:lpstr>Travail en sous-groupe</vt:lpstr>
      <vt:lpstr>Présentation PowerPoint</vt:lpstr>
      <vt:lpstr>Présentation PowerPoint</vt:lpstr>
      <vt:lpstr>Orientation 4 de Gazelle et Potiron</vt:lpstr>
      <vt:lpstr>4.1) Collaborer avec le parent dans le processus d’introduction des aliments</vt:lpstr>
      <vt:lpstr>4.1) Collaborer avec le parent dans le processus d’introduction des aliments</vt:lpstr>
      <vt:lpstr>Présentation PowerPoint</vt:lpstr>
      <vt:lpstr>4.2) Offrir des purées non additionnées de sucre, de sel, d’épices ou de fines herbes et contenant le moins d’additifs possible</vt:lpstr>
      <vt:lpstr>Introduction des aliments </vt:lpstr>
      <vt:lpstr>Ressources</vt:lpstr>
      <vt:lpstr>Travail en sous-groupe</vt:lpstr>
      <vt:lpstr>Présentation PowerPoint</vt:lpstr>
      <vt:lpstr>Activité de réflexion - Les 3 C</vt:lpstr>
      <vt:lpstr>Présentation PowerPoint</vt:lpstr>
      <vt:lpstr>Prochaines activités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Grand</dc:creator>
  <cp:lastModifiedBy>Marie-Ève Chartrand</cp:lastModifiedBy>
  <cp:revision>362</cp:revision>
  <dcterms:created xsi:type="dcterms:W3CDTF">2019-12-17T19:49:20Z</dcterms:created>
  <dcterms:modified xsi:type="dcterms:W3CDTF">2021-10-04T17:40:20Z</dcterms:modified>
</cp:coreProperties>
</file>