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0.xml" ContentType="application/vnd.openxmlformats-officedocument.presentationml.notesSlide+xml"/>
  <Override PartName="/ppt/tags/tag5.xml" ContentType="application/vnd.openxmlformats-officedocument.presentationml.tags+xml"/>
  <Override PartName="/ppt/notesSlides/notesSlide21.xml" ContentType="application/vnd.openxmlformats-officedocument.presentationml.notesSlide+xml"/>
  <Override PartName="/ppt/tags/tag6.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 id="2147483722" r:id="rId2"/>
    <p:sldMasterId id="2147483735" r:id="rId3"/>
    <p:sldMasterId id="2147483752" r:id="rId4"/>
  </p:sldMasterIdLst>
  <p:notesMasterIdLst>
    <p:notesMasterId r:id="rId33"/>
  </p:notesMasterIdLst>
  <p:handoutMasterIdLst>
    <p:handoutMasterId r:id="rId34"/>
  </p:handoutMasterIdLst>
  <p:sldIdLst>
    <p:sldId id="256" r:id="rId5"/>
    <p:sldId id="268" r:id="rId6"/>
    <p:sldId id="260" r:id="rId7"/>
    <p:sldId id="261" r:id="rId8"/>
    <p:sldId id="262" r:id="rId9"/>
    <p:sldId id="263" r:id="rId10"/>
    <p:sldId id="662" r:id="rId11"/>
    <p:sldId id="270" r:id="rId12"/>
    <p:sldId id="288" r:id="rId13"/>
    <p:sldId id="273" r:id="rId14"/>
    <p:sldId id="275" r:id="rId15"/>
    <p:sldId id="663" r:id="rId16"/>
    <p:sldId id="286" r:id="rId17"/>
    <p:sldId id="287" r:id="rId18"/>
    <p:sldId id="277" r:id="rId19"/>
    <p:sldId id="276" r:id="rId20"/>
    <p:sldId id="278" r:id="rId21"/>
    <p:sldId id="279" r:id="rId22"/>
    <p:sldId id="280" r:id="rId23"/>
    <p:sldId id="659" r:id="rId24"/>
    <p:sldId id="271" r:id="rId25"/>
    <p:sldId id="661" r:id="rId26"/>
    <p:sldId id="281" r:id="rId27"/>
    <p:sldId id="283" r:id="rId28"/>
    <p:sldId id="284" r:id="rId29"/>
    <p:sldId id="282" r:id="rId30"/>
    <p:sldId id="285" r:id="rId31"/>
    <p:sldId id="267"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ie Guinard-Gélinas" initials="LG" lastIdx="10" clrIdx="0">
    <p:extLst>
      <p:ext uri="{19B8F6BF-5375-455C-9EA6-DF929625EA0E}">
        <p15:presenceInfo xmlns:p15="http://schemas.microsoft.com/office/powerpoint/2012/main" userId="S::laurie.guinard@aqcpe.com::bffa29db-e44a-47d0-a2a9-146653e677e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2F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95" autoAdjust="0"/>
    <p:restoredTop sz="63100" autoAdjust="0"/>
  </p:normalViewPr>
  <p:slideViewPr>
    <p:cSldViewPr snapToGrid="0">
      <p:cViewPr varScale="1">
        <p:scale>
          <a:sx n="77" d="100"/>
          <a:sy n="77" d="100"/>
        </p:scale>
        <p:origin x="2392" y="19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68" d="100"/>
          <a:sy n="68" d="100"/>
        </p:scale>
        <p:origin x="3288"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099317-7C45-A34A-B303-18A73EC1DF85}" type="doc">
      <dgm:prSet loTypeId="urn:microsoft.com/office/officeart/2005/8/layout/pyramid4" loCatId="" qsTypeId="urn:microsoft.com/office/officeart/2005/8/quickstyle/3d7" qsCatId="3D" csTypeId="urn:microsoft.com/office/officeart/2005/8/colors/accent2_3" csCatId="accent2" phldr="1"/>
      <dgm:spPr/>
      <dgm:t>
        <a:bodyPr/>
        <a:lstStyle/>
        <a:p>
          <a:endParaRPr lang="fr-CA"/>
        </a:p>
      </dgm:t>
    </dgm:pt>
    <dgm:pt modelId="{EE27D294-678C-F849-BD0E-77AE30A356ED}">
      <dgm:prSet phldrT="[Texte]" custT="1"/>
      <dgm:spPr/>
      <dgm:t>
        <a:bodyPr/>
        <a:lstStyle/>
        <a:p>
          <a:r>
            <a:rPr lang="fr-CA" sz="1400" dirty="0"/>
            <a:t>Pratiques RSG</a:t>
          </a:r>
        </a:p>
      </dgm:t>
    </dgm:pt>
    <dgm:pt modelId="{643EE1DD-8E10-CF4F-8B86-0F07E9D0B0F7}" type="parTrans" cxnId="{355D636C-D11D-4840-8A5B-8670D74F6F58}">
      <dgm:prSet/>
      <dgm:spPr/>
      <dgm:t>
        <a:bodyPr/>
        <a:lstStyle/>
        <a:p>
          <a:endParaRPr lang="fr-CA"/>
        </a:p>
      </dgm:t>
    </dgm:pt>
    <dgm:pt modelId="{74811388-D3F3-7443-9554-F7FACFDF3B66}" type="sibTrans" cxnId="{355D636C-D11D-4840-8A5B-8670D74F6F58}">
      <dgm:prSet/>
      <dgm:spPr/>
      <dgm:t>
        <a:bodyPr/>
        <a:lstStyle/>
        <a:p>
          <a:endParaRPr lang="fr-CA"/>
        </a:p>
      </dgm:t>
    </dgm:pt>
    <dgm:pt modelId="{3546E61F-73F2-7844-99F2-66D879F40867}">
      <dgm:prSet phldrT="[Texte]" custT="1"/>
      <dgm:spPr/>
      <dgm:t>
        <a:bodyPr/>
        <a:lstStyle/>
        <a:p>
          <a:r>
            <a:rPr lang="fr-CA" sz="1400" dirty="0"/>
            <a:t>Pratiques équipes BC</a:t>
          </a:r>
        </a:p>
      </dgm:t>
    </dgm:pt>
    <dgm:pt modelId="{827DF4DE-DBF0-9548-9A48-F527B57D61DC}" type="parTrans" cxnId="{61682FDF-52DB-DB4C-B886-C71D66FB28F6}">
      <dgm:prSet/>
      <dgm:spPr/>
      <dgm:t>
        <a:bodyPr/>
        <a:lstStyle/>
        <a:p>
          <a:endParaRPr lang="fr-CA"/>
        </a:p>
      </dgm:t>
    </dgm:pt>
    <dgm:pt modelId="{4258513C-9AF4-5640-A7AE-2C44F69FD77B}" type="sibTrans" cxnId="{61682FDF-52DB-DB4C-B886-C71D66FB28F6}">
      <dgm:prSet/>
      <dgm:spPr/>
      <dgm:t>
        <a:bodyPr/>
        <a:lstStyle/>
        <a:p>
          <a:endParaRPr lang="fr-CA"/>
        </a:p>
      </dgm:t>
    </dgm:pt>
    <dgm:pt modelId="{08DFECF0-1CD5-DE40-9493-C20A53D6BBCD}">
      <dgm:prSet phldrT="[Texte]" custT="1"/>
      <dgm:spPr/>
      <dgm:t>
        <a:bodyPr/>
        <a:lstStyle/>
        <a:p>
          <a:r>
            <a:rPr lang="fr-CA" sz="1400" dirty="0"/>
            <a:t>Enfants qui se développent</a:t>
          </a:r>
        </a:p>
      </dgm:t>
    </dgm:pt>
    <dgm:pt modelId="{5AAABFAA-59BF-C54C-B45F-81ED6E266E77}" type="parTrans" cxnId="{41873E03-154F-964A-BB40-BF8B3B9A8985}">
      <dgm:prSet/>
      <dgm:spPr/>
      <dgm:t>
        <a:bodyPr/>
        <a:lstStyle/>
        <a:p>
          <a:endParaRPr lang="fr-CA"/>
        </a:p>
      </dgm:t>
    </dgm:pt>
    <dgm:pt modelId="{3309A81C-11AE-294B-96CB-B7380EA55C9F}" type="sibTrans" cxnId="{41873E03-154F-964A-BB40-BF8B3B9A8985}">
      <dgm:prSet/>
      <dgm:spPr/>
      <dgm:t>
        <a:bodyPr/>
        <a:lstStyle/>
        <a:p>
          <a:endParaRPr lang="fr-CA"/>
        </a:p>
      </dgm:t>
    </dgm:pt>
    <dgm:pt modelId="{0536396F-4278-B348-9AB0-5F75D07473EE}">
      <dgm:prSet phldrT="[Texte]" custT="1"/>
      <dgm:spPr/>
      <dgm:t>
        <a:bodyPr/>
        <a:lstStyle/>
        <a:p>
          <a:r>
            <a:rPr lang="fr-CA" sz="1300" dirty="0"/>
            <a:t> </a:t>
          </a:r>
          <a:r>
            <a:rPr lang="fr-CA" sz="1100" dirty="0"/>
            <a:t>Rôles et responsabilités BC</a:t>
          </a:r>
        </a:p>
      </dgm:t>
    </dgm:pt>
    <dgm:pt modelId="{3DC09A7A-997F-084F-A786-72C84B15F369}" type="parTrans" cxnId="{0B332541-83B7-F645-A220-9BA444304813}">
      <dgm:prSet/>
      <dgm:spPr/>
      <dgm:t>
        <a:bodyPr/>
        <a:lstStyle/>
        <a:p>
          <a:endParaRPr lang="fr-CA"/>
        </a:p>
      </dgm:t>
    </dgm:pt>
    <dgm:pt modelId="{80D74D55-B183-3044-A92D-6273501B8D8E}" type="sibTrans" cxnId="{0B332541-83B7-F645-A220-9BA444304813}">
      <dgm:prSet/>
      <dgm:spPr/>
      <dgm:t>
        <a:bodyPr/>
        <a:lstStyle/>
        <a:p>
          <a:endParaRPr lang="fr-CA"/>
        </a:p>
      </dgm:t>
    </dgm:pt>
    <dgm:pt modelId="{A766C140-61BF-4C4D-9BF0-E1019EF800E4}" type="pres">
      <dgm:prSet presAssocID="{53099317-7C45-A34A-B303-18A73EC1DF85}" presName="compositeShape" presStyleCnt="0">
        <dgm:presLayoutVars>
          <dgm:chMax val="9"/>
          <dgm:dir/>
          <dgm:resizeHandles val="exact"/>
        </dgm:presLayoutVars>
      </dgm:prSet>
      <dgm:spPr/>
    </dgm:pt>
    <dgm:pt modelId="{F1ED6B00-CF52-CB4B-A954-053E7815E1F7}" type="pres">
      <dgm:prSet presAssocID="{53099317-7C45-A34A-B303-18A73EC1DF85}" presName="triangle1" presStyleLbl="node1" presStyleIdx="0" presStyleCnt="4">
        <dgm:presLayoutVars>
          <dgm:bulletEnabled val="1"/>
        </dgm:presLayoutVars>
      </dgm:prSet>
      <dgm:spPr/>
    </dgm:pt>
    <dgm:pt modelId="{0271656E-4843-C44A-BBB0-2801AA964EA8}" type="pres">
      <dgm:prSet presAssocID="{53099317-7C45-A34A-B303-18A73EC1DF85}" presName="triangle2" presStyleLbl="node1" presStyleIdx="1" presStyleCnt="4">
        <dgm:presLayoutVars>
          <dgm:bulletEnabled val="1"/>
        </dgm:presLayoutVars>
      </dgm:prSet>
      <dgm:spPr/>
    </dgm:pt>
    <dgm:pt modelId="{BFE1BEC6-729C-6C4A-9FEF-509CEE5DB813}" type="pres">
      <dgm:prSet presAssocID="{53099317-7C45-A34A-B303-18A73EC1DF85}" presName="triangle3" presStyleLbl="node1" presStyleIdx="2" presStyleCnt="4">
        <dgm:presLayoutVars>
          <dgm:bulletEnabled val="1"/>
        </dgm:presLayoutVars>
      </dgm:prSet>
      <dgm:spPr/>
    </dgm:pt>
    <dgm:pt modelId="{0C84CA2B-8D97-4D47-AFBB-E3A99D3BEB54}" type="pres">
      <dgm:prSet presAssocID="{53099317-7C45-A34A-B303-18A73EC1DF85}" presName="triangle4" presStyleLbl="node1" presStyleIdx="3" presStyleCnt="4">
        <dgm:presLayoutVars>
          <dgm:bulletEnabled val="1"/>
        </dgm:presLayoutVars>
      </dgm:prSet>
      <dgm:spPr/>
    </dgm:pt>
  </dgm:ptLst>
  <dgm:cxnLst>
    <dgm:cxn modelId="{41873E03-154F-964A-BB40-BF8B3B9A8985}" srcId="{53099317-7C45-A34A-B303-18A73EC1DF85}" destId="{08DFECF0-1CD5-DE40-9493-C20A53D6BBCD}" srcOrd="2" destOrd="0" parTransId="{5AAABFAA-59BF-C54C-B45F-81ED6E266E77}" sibTransId="{3309A81C-11AE-294B-96CB-B7380EA55C9F}"/>
    <dgm:cxn modelId="{B53FF717-833A-5E4F-B661-725483F3B20F}" type="presOf" srcId="{08DFECF0-1CD5-DE40-9493-C20A53D6BBCD}" destId="{BFE1BEC6-729C-6C4A-9FEF-509CEE5DB813}" srcOrd="0" destOrd="0" presId="urn:microsoft.com/office/officeart/2005/8/layout/pyramid4"/>
    <dgm:cxn modelId="{5E0B833D-C5EF-DC4D-9748-5BEAD97FA4B1}" type="presOf" srcId="{3546E61F-73F2-7844-99F2-66D879F40867}" destId="{0271656E-4843-C44A-BBB0-2801AA964EA8}" srcOrd="0" destOrd="0" presId="urn:microsoft.com/office/officeart/2005/8/layout/pyramid4"/>
    <dgm:cxn modelId="{0B332541-83B7-F645-A220-9BA444304813}" srcId="{53099317-7C45-A34A-B303-18A73EC1DF85}" destId="{0536396F-4278-B348-9AB0-5F75D07473EE}" srcOrd="3" destOrd="0" parTransId="{3DC09A7A-997F-084F-A786-72C84B15F369}" sibTransId="{80D74D55-B183-3044-A92D-6273501B8D8E}"/>
    <dgm:cxn modelId="{355D636C-D11D-4840-8A5B-8670D74F6F58}" srcId="{53099317-7C45-A34A-B303-18A73EC1DF85}" destId="{EE27D294-678C-F849-BD0E-77AE30A356ED}" srcOrd="0" destOrd="0" parTransId="{643EE1DD-8E10-CF4F-8B86-0F07E9D0B0F7}" sibTransId="{74811388-D3F3-7443-9554-F7FACFDF3B66}"/>
    <dgm:cxn modelId="{C49882AF-1652-514D-B2CA-B55F7EC27A38}" type="presOf" srcId="{EE27D294-678C-F849-BD0E-77AE30A356ED}" destId="{F1ED6B00-CF52-CB4B-A954-053E7815E1F7}" srcOrd="0" destOrd="0" presId="urn:microsoft.com/office/officeart/2005/8/layout/pyramid4"/>
    <dgm:cxn modelId="{A2C14BC6-3F17-E24E-92DB-5ADF29C5A5A2}" type="presOf" srcId="{53099317-7C45-A34A-B303-18A73EC1DF85}" destId="{A766C140-61BF-4C4D-9BF0-E1019EF800E4}" srcOrd="0" destOrd="0" presId="urn:microsoft.com/office/officeart/2005/8/layout/pyramid4"/>
    <dgm:cxn modelId="{38308DD7-E208-1749-A3F3-B5DB8E26F1DE}" type="presOf" srcId="{0536396F-4278-B348-9AB0-5F75D07473EE}" destId="{0C84CA2B-8D97-4D47-AFBB-E3A99D3BEB54}" srcOrd="0" destOrd="0" presId="urn:microsoft.com/office/officeart/2005/8/layout/pyramid4"/>
    <dgm:cxn modelId="{61682FDF-52DB-DB4C-B886-C71D66FB28F6}" srcId="{53099317-7C45-A34A-B303-18A73EC1DF85}" destId="{3546E61F-73F2-7844-99F2-66D879F40867}" srcOrd="1" destOrd="0" parTransId="{827DF4DE-DBF0-9548-9A48-F527B57D61DC}" sibTransId="{4258513C-9AF4-5640-A7AE-2C44F69FD77B}"/>
    <dgm:cxn modelId="{F2083FDC-91D4-B444-8B5E-05C82746B4FD}" type="presParOf" srcId="{A766C140-61BF-4C4D-9BF0-E1019EF800E4}" destId="{F1ED6B00-CF52-CB4B-A954-053E7815E1F7}" srcOrd="0" destOrd="0" presId="urn:microsoft.com/office/officeart/2005/8/layout/pyramid4"/>
    <dgm:cxn modelId="{2D43DC98-E378-174E-9F9E-DF9205673AC3}" type="presParOf" srcId="{A766C140-61BF-4C4D-9BF0-E1019EF800E4}" destId="{0271656E-4843-C44A-BBB0-2801AA964EA8}" srcOrd="1" destOrd="0" presId="urn:microsoft.com/office/officeart/2005/8/layout/pyramid4"/>
    <dgm:cxn modelId="{4831EEBE-63CC-6B44-8430-23AF77511766}" type="presParOf" srcId="{A766C140-61BF-4C4D-9BF0-E1019EF800E4}" destId="{BFE1BEC6-729C-6C4A-9FEF-509CEE5DB813}" srcOrd="2" destOrd="0" presId="urn:microsoft.com/office/officeart/2005/8/layout/pyramid4"/>
    <dgm:cxn modelId="{DD2CF7B8-33ED-9B48-A554-331D4AD6A0B8}" type="presParOf" srcId="{A766C140-61BF-4C4D-9BF0-E1019EF800E4}" destId="{0C84CA2B-8D97-4D47-AFBB-E3A99D3BEB54}"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ED6B00-CF52-CB4B-A954-053E7815E1F7}">
      <dsp:nvSpPr>
        <dsp:cNvPr id="0" name=""/>
        <dsp:cNvSpPr/>
      </dsp:nvSpPr>
      <dsp:spPr>
        <a:xfrm>
          <a:off x="2032000" y="0"/>
          <a:ext cx="2032000" cy="2032000"/>
        </a:xfrm>
        <a:prstGeom prst="triangle">
          <a:avLst/>
        </a:prstGeom>
        <a:solidFill>
          <a:schemeClr val="accent2">
            <a:shade val="80000"/>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CA" sz="1400" kern="1200" dirty="0"/>
            <a:t>Pratiques RSG</a:t>
          </a:r>
        </a:p>
      </dsp:txBody>
      <dsp:txXfrm>
        <a:off x="2540000" y="1016000"/>
        <a:ext cx="1016000" cy="1016000"/>
      </dsp:txXfrm>
    </dsp:sp>
    <dsp:sp modelId="{0271656E-4843-C44A-BBB0-2801AA964EA8}">
      <dsp:nvSpPr>
        <dsp:cNvPr id="0" name=""/>
        <dsp:cNvSpPr/>
      </dsp:nvSpPr>
      <dsp:spPr>
        <a:xfrm>
          <a:off x="1016000" y="2032000"/>
          <a:ext cx="2032000" cy="2032000"/>
        </a:xfrm>
        <a:prstGeom prst="triangle">
          <a:avLst/>
        </a:prstGeom>
        <a:solidFill>
          <a:schemeClr val="accent2">
            <a:shade val="80000"/>
            <a:hueOff val="189110"/>
            <a:satOff val="-17272"/>
            <a:lumOff val="12622"/>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CA" sz="1400" kern="1200" dirty="0"/>
            <a:t>Pratiques équipes BC</a:t>
          </a:r>
        </a:p>
      </dsp:txBody>
      <dsp:txXfrm>
        <a:off x="1524000" y="3048000"/>
        <a:ext cx="1016000" cy="1016000"/>
      </dsp:txXfrm>
    </dsp:sp>
    <dsp:sp modelId="{BFE1BEC6-729C-6C4A-9FEF-509CEE5DB813}">
      <dsp:nvSpPr>
        <dsp:cNvPr id="0" name=""/>
        <dsp:cNvSpPr/>
      </dsp:nvSpPr>
      <dsp:spPr>
        <a:xfrm rot="10800000">
          <a:off x="2032000" y="2032000"/>
          <a:ext cx="2032000" cy="2032000"/>
        </a:xfrm>
        <a:prstGeom prst="triangle">
          <a:avLst/>
        </a:prstGeom>
        <a:solidFill>
          <a:schemeClr val="accent2">
            <a:shade val="80000"/>
            <a:hueOff val="378220"/>
            <a:satOff val="-34544"/>
            <a:lumOff val="25243"/>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CA" sz="1400" kern="1200" dirty="0"/>
            <a:t>Enfants qui se développent</a:t>
          </a:r>
        </a:p>
      </dsp:txBody>
      <dsp:txXfrm rot="10800000">
        <a:off x="2540000" y="2032000"/>
        <a:ext cx="1016000" cy="1016000"/>
      </dsp:txXfrm>
    </dsp:sp>
    <dsp:sp modelId="{0C84CA2B-8D97-4D47-AFBB-E3A99D3BEB54}">
      <dsp:nvSpPr>
        <dsp:cNvPr id="0" name=""/>
        <dsp:cNvSpPr/>
      </dsp:nvSpPr>
      <dsp:spPr>
        <a:xfrm>
          <a:off x="3048000" y="2032000"/>
          <a:ext cx="2032000" cy="2032000"/>
        </a:xfrm>
        <a:prstGeom prst="triangle">
          <a:avLst/>
        </a:prstGeom>
        <a:solidFill>
          <a:schemeClr val="accent2">
            <a:shade val="80000"/>
            <a:hueOff val="567329"/>
            <a:satOff val="-51816"/>
            <a:lumOff val="37865"/>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CA" sz="1300" kern="1200" dirty="0"/>
            <a:t> </a:t>
          </a:r>
          <a:r>
            <a:rPr lang="fr-CA" sz="1100" kern="1200" dirty="0"/>
            <a:t>Rôles et responsabilités BC</a:t>
          </a:r>
        </a:p>
      </dsp:txBody>
      <dsp:txXfrm>
        <a:off x="3556000" y="3048000"/>
        <a:ext cx="1016000" cy="1016000"/>
      </dsp:txXfrm>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1CAD7FBB-EB65-4A0A-82D2-E1EA3716A6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Espace réservé de la date 2">
            <a:extLst>
              <a:ext uri="{FF2B5EF4-FFF2-40B4-BE49-F238E27FC236}">
                <a16:creationId xmlns:a16="http://schemas.microsoft.com/office/drawing/2014/main" id="{8A9BACD6-4E7E-4031-8605-8E2F17660D0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9EEACB8-B43D-4FD3-A88D-040A66FFF29A}" type="datetimeFigureOut">
              <a:rPr lang="fr-CA" smtClean="0"/>
              <a:t>2021-08-24</a:t>
            </a:fld>
            <a:endParaRPr lang="fr-CA" dirty="0"/>
          </a:p>
        </p:txBody>
      </p:sp>
      <p:sp>
        <p:nvSpPr>
          <p:cNvPr id="4" name="Espace réservé du pied de page 3">
            <a:extLst>
              <a:ext uri="{FF2B5EF4-FFF2-40B4-BE49-F238E27FC236}">
                <a16:creationId xmlns:a16="http://schemas.microsoft.com/office/drawing/2014/main" id="{D06ABA5F-25F4-43F3-B9F4-906733CEAC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5" name="Espace réservé du numéro de diapositive 4">
            <a:extLst>
              <a:ext uri="{FF2B5EF4-FFF2-40B4-BE49-F238E27FC236}">
                <a16:creationId xmlns:a16="http://schemas.microsoft.com/office/drawing/2014/main" id="{2B89315C-52CF-4DF9-A355-1FD3573584B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E8D408-2326-4C44-959F-FAF728DFF5E1}" type="slidenum">
              <a:rPr lang="fr-CA" smtClean="0"/>
              <a:t>‹n°›</a:t>
            </a:fld>
            <a:endParaRPr lang="fr-CA" dirty="0"/>
          </a:p>
        </p:txBody>
      </p:sp>
    </p:spTree>
    <p:extLst>
      <p:ext uri="{BB962C8B-B14F-4D97-AF65-F5344CB8AC3E}">
        <p14:creationId xmlns:p14="http://schemas.microsoft.com/office/powerpoint/2010/main" val="14286459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A9515-70B6-4F0F-8A29-F474D423A26E}" type="datetimeFigureOut">
              <a:rPr lang="fr-CA" smtClean="0"/>
              <a:t>2021-08-24</a:t>
            </a:fld>
            <a:endParaRPr lang="fr-CA" dirty="0"/>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C0F2B1-BDEE-4591-B955-6A904EDEB27A}" type="slidenum">
              <a:rPr lang="fr-CA" smtClean="0"/>
              <a:t>‹n°›</a:t>
            </a:fld>
            <a:endParaRPr lang="fr-CA" dirty="0"/>
          </a:p>
        </p:txBody>
      </p:sp>
    </p:spTree>
    <p:extLst>
      <p:ext uri="{BB962C8B-B14F-4D97-AF65-F5344CB8AC3E}">
        <p14:creationId xmlns:p14="http://schemas.microsoft.com/office/powerpoint/2010/main" val="3714478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aqcpe.us6.list-manage.com/track/click?u=1b509e9135330861690a6359e&amp;id=2e864fd2ad&amp;e=18d86009f8"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aqcpe.us6.list-manage.com/track/click?u=1b509e9135330861690a6359e&amp;id=bc73ba74ed&amp;e=18d86009f8"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CCC0F2B1-BDEE-4591-B955-6A904EDEB27A}" type="slidenum">
              <a:rPr lang="fr-CA" smtClean="0"/>
              <a:t>1</a:t>
            </a:fld>
            <a:endParaRPr lang="fr-CA" dirty="0"/>
          </a:p>
        </p:txBody>
      </p:sp>
    </p:spTree>
    <p:extLst>
      <p:ext uri="{BB962C8B-B14F-4D97-AF65-F5344CB8AC3E}">
        <p14:creationId xmlns:p14="http://schemas.microsoft.com/office/powerpoint/2010/main" val="3435797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effectLst/>
                <a:latin typeface="+mn-lt"/>
                <a:ea typeface="+mn-ea"/>
                <a:cs typeface="+mn-cs"/>
              </a:rPr>
              <a:t>Intention pédagogique: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a:solidFill>
                  <a:schemeClr val="tx1"/>
                </a:solidFill>
                <a:effectLst/>
                <a:latin typeface="+mn-lt"/>
                <a:ea typeface="+mn-ea"/>
                <a:cs typeface="+mn-cs"/>
              </a:rPr>
              <a:t>Que le personnel du BC réfléchisse à leur perception du mandat dévolu au BC et à leurs rôles et responsabilités respectifs.</a:t>
            </a:r>
            <a:endParaRPr lang="fr-CA"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r>
              <a:rPr lang="fr-FR" sz="1200" b="1" kern="1200" dirty="0">
                <a:solidFill>
                  <a:schemeClr val="tx1"/>
                </a:solidFill>
                <a:effectLst/>
                <a:latin typeface="+mn-lt"/>
                <a:ea typeface="+mn-ea"/>
                <a:cs typeface="+mn-cs"/>
              </a:rPr>
              <a:t>Patricia </a:t>
            </a:r>
            <a:r>
              <a:rPr lang="fr-FR" sz="1200" kern="1200" dirty="0">
                <a:solidFill>
                  <a:schemeClr val="tx1"/>
                </a:solidFill>
                <a:effectLst/>
                <a:latin typeface="+mn-lt"/>
                <a:ea typeface="+mn-ea"/>
                <a:cs typeface="+mn-cs"/>
              </a:rPr>
              <a:t>(30 minutes)</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Discussion en petit groupe : exploration de la perception du personnel : </a:t>
            </a:r>
            <a:endParaRPr lang="fr-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a:solidFill>
                  <a:schemeClr val="tx1"/>
                </a:solidFill>
                <a:effectLst/>
                <a:latin typeface="+mn-lt"/>
                <a:ea typeface="+mn-ea"/>
                <a:cs typeface="+mn-cs"/>
              </a:rPr>
              <a:t>Quelles </a:t>
            </a:r>
            <a:r>
              <a:rPr lang="fr-CA" sz="1200" kern="1200" dirty="0">
                <a:solidFill>
                  <a:schemeClr val="tx1"/>
                </a:solidFill>
                <a:effectLst/>
                <a:latin typeface="+mn-lt"/>
                <a:ea typeface="+mn-ea"/>
                <a:cs typeface="+mn-cs"/>
              </a:rPr>
              <a:t>sont les responsabilités d’un BC ?</a:t>
            </a:r>
          </a:p>
          <a:p>
            <a:pPr lvl="1" algn="just"/>
            <a:r>
              <a:rPr lang="fr-CA" sz="1200" dirty="0">
                <a:solidFill>
                  <a:schemeClr val="tx2"/>
                </a:solidFill>
              </a:rPr>
              <a:t>Rappel des 8 fonctions du BC:</a:t>
            </a:r>
          </a:p>
          <a:p>
            <a:pPr marL="914400" lvl="1" indent="-457200" algn="just">
              <a:buFont typeface="+mj-lt"/>
              <a:buAutoNum type="arabicPeriod"/>
            </a:pPr>
            <a:r>
              <a:rPr lang="fr-CA" sz="1000" dirty="0">
                <a:solidFill>
                  <a:schemeClr val="tx2"/>
                </a:solidFill>
              </a:rPr>
              <a:t>Accorder, renouveler, suspendre ou révoquer, suivant les cas et conditions prévus par la loi, la reconnaissance d’une RSG;</a:t>
            </a:r>
          </a:p>
          <a:p>
            <a:pPr marL="914400" lvl="1" indent="-457200" algn="just">
              <a:buFont typeface="+mj-lt"/>
              <a:buAutoNum type="arabicPeriod"/>
            </a:pPr>
            <a:r>
              <a:rPr lang="fr-CA" sz="1000" dirty="0">
                <a:solidFill>
                  <a:schemeClr val="tx2"/>
                </a:solidFill>
              </a:rPr>
              <a:t>Assurer le respect des normes déterminées par la loi applicable aux RSG qu'il a reconnues;</a:t>
            </a:r>
          </a:p>
          <a:p>
            <a:pPr marL="914400" lvl="1" indent="-457200" algn="just">
              <a:buFont typeface="+mj-lt"/>
              <a:buAutoNum type="arabicPeriod"/>
            </a:pPr>
            <a:r>
              <a:rPr lang="fr-CA" sz="1000" dirty="0">
                <a:solidFill>
                  <a:schemeClr val="tx2"/>
                </a:solidFill>
              </a:rPr>
              <a:t>Répartir entre RSG, selon les besoins des parents et suivant les instructions du ministre, les places donnant droit à des services de garde subventionnés;</a:t>
            </a:r>
          </a:p>
          <a:p>
            <a:pPr marL="914400" lvl="1" indent="-457200" algn="just">
              <a:buFont typeface="+mj-lt"/>
              <a:buAutoNum type="arabicPeriod"/>
            </a:pPr>
            <a:r>
              <a:rPr lang="fr-CA" sz="1000" dirty="0">
                <a:solidFill>
                  <a:schemeClr val="tx2"/>
                </a:solidFill>
              </a:rPr>
              <a:t>Déterminer, selon les cas et conditions déterminées par règlement, l'admissibilité d'un parent à la contribution fixée par le gouvernement en vertu de l'article 82;</a:t>
            </a:r>
          </a:p>
          <a:p>
            <a:pPr marL="914400" lvl="1" indent="-457200" algn="just">
              <a:buFont typeface="+mj-lt"/>
              <a:buAutoNum type="arabicPeriod"/>
            </a:pPr>
            <a:r>
              <a:rPr lang="fr-CA" sz="1000" dirty="0">
                <a:solidFill>
                  <a:schemeClr val="tx2"/>
                </a:solidFill>
              </a:rPr>
              <a:t>Administrer, selon les instructions du ministre, l'octroi, le paiement, le maintien, la suspension, la diminution, le retrait ou la récupération de subventions aux personnes responsables d'un service de garde en milieu familial reconnu et assurer la signature et la gestion des ententes proposées par le ministre, ainsi que des documents et renseignements nécessaires à l'administration des subventions;</a:t>
            </a:r>
          </a:p>
          <a:p>
            <a:pPr marL="914400" lvl="1" indent="-457200" algn="just">
              <a:buFont typeface="+mj-lt"/>
              <a:buAutoNum type="arabicPeriod"/>
            </a:pPr>
            <a:r>
              <a:rPr lang="fr-CA" sz="1000" dirty="0">
                <a:solidFill>
                  <a:schemeClr val="tx2"/>
                </a:solidFill>
              </a:rPr>
              <a:t>Rendre disponible aux parents de l'information concernant la prestation de services de garde en milieu familial;</a:t>
            </a:r>
          </a:p>
          <a:p>
            <a:pPr marL="914400" lvl="1" indent="-457200" algn="just">
              <a:buFont typeface="+mj-lt"/>
              <a:buAutoNum type="arabicPeriod"/>
            </a:pPr>
            <a:r>
              <a:rPr lang="fr-CA" sz="1000" dirty="0">
                <a:solidFill>
                  <a:schemeClr val="tx2"/>
                </a:solidFill>
              </a:rPr>
              <a:t>Offrir, sur demande, un soutien pédagogique et technique;</a:t>
            </a:r>
          </a:p>
          <a:p>
            <a:pPr marL="914400" lvl="1" indent="-457200" algn="just">
              <a:buFont typeface="+mj-lt"/>
              <a:buAutoNum type="arabicPeriod"/>
            </a:pPr>
            <a:r>
              <a:rPr lang="fr-CA" sz="1000" dirty="0">
                <a:solidFill>
                  <a:schemeClr val="tx2"/>
                </a:solidFill>
              </a:rPr>
              <a:t>Traiter les plaintes concernant les RSG reconnues.</a:t>
            </a:r>
            <a:endParaRPr lang="fr-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Qu’est-ce qu’une équipe de BC? (complémentarité, le faire ensemble, etc.)</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Qu’est-ce que ça mange en hiver une RSG</a:t>
            </a:r>
          </a:p>
          <a:p>
            <a:pPr marL="171450" indent="-171450">
              <a:buFont typeface="Wingdings" pitchFamily="2" charset="2"/>
              <a:buChar char="Ø"/>
            </a:pPr>
            <a:endParaRPr lang="fr-CA" dirty="0"/>
          </a:p>
        </p:txBody>
      </p:sp>
      <p:sp>
        <p:nvSpPr>
          <p:cNvPr id="4" name="Espace réservé du numéro de diapositive 3"/>
          <p:cNvSpPr>
            <a:spLocks noGrp="1"/>
          </p:cNvSpPr>
          <p:nvPr>
            <p:ph type="sldNum" sz="quarter" idx="5"/>
          </p:nvPr>
        </p:nvSpPr>
        <p:spPr/>
        <p:txBody>
          <a:bodyPr/>
          <a:lstStyle/>
          <a:p>
            <a:fld id="{CCC0F2B1-BDEE-4591-B955-6A904EDEB27A}" type="slidenum">
              <a:rPr lang="fr-CA" smtClean="0"/>
              <a:t>10</a:t>
            </a:fld>
            <a:endParaRPr lang="fr-CA" dirty="0"/>
          </a:p>
        </p:txBody>
      </p:sp>
    </p:spTree>
    <p:extLst>
      <p:ext uri="{BB962C8B-B14F-4D97-AF65-F5344CB8AC3E}">
        <p14:creationId xmlns:p14="http://schemas.microsoft.com/office/powerpoint/2010/main" val="380404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FR" sz="1200" b="0" kern="1200" dirty="0">
                <a:solidFill>
                  <a:schemeClr val="tx1"/>
                </a:solidFill>
                <a:effectLst/>
                <a:latin typeface="+mn-lt"/>
                <a:ea typeface="+mn-ea"/>
                <a:cs typeface="+mn-cs"/>
              </a:rPr>
              <a:t>Intention pédagogique: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a:solidFill>
                  <a:schemeClr val="tx1"/>
                </a:solidFill>
                <a:effectLst/>
                <a:latin typeface="+mn-lt"/>
                <a:ea typeface="+mn-ea"/>
                <a:cs typeface="+mn-cs"/>
              </a:rPr>
              <a:t>Que le personnel du BC connaisse la vision du MFA sur la description des tâches de chacun des postes.</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lang="fr-CA" dirty="0"/>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CA" dirty="0"/>
              <a:t>Note à l’animatrice: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fr-CA" dirty="0"/>
              <a:t>Importance d’une prise de conscience de </a:t>
            </a:r>
            <a:r>
              <a:rPr lang="fr-CA" u="sng" dirty="0"/>
              <a:t>l’intention d’agir</a:t>
            </a:r>
            <a:r>
              <a:rPr lang="fr-CA" dirty="0"/>
              <a:t> liée à l’activité professionnelle du personnel BC, soit: accompagner un adulte vers l’amélioration de sa pratique de garde en MF (RSG respecte les normes, offre un environnement sécuritaire, soutient le développement des enfants, etc.). </a:t>
            </a: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CA" u="sng" dirty="0"/>
              <a:t>Vision du MFA </a:t>
            </a:r>
            <a:r>
              <a:rPr lang="fr-CA" dirty="0"/>
              <a:t>(Source des éléments du tableau: </a:t>
            </a:r>
            <a:r>
              <a:rPr lang="fr-CA" sz="1200" kern="1200" dirty="0">
                <a:solidFill>
                  <a:schemeClr val="tx1"/>
                </a:solidFill>
                <a:effectLst/>
                <a:latin typeface="+mn-lt"/>
                <a:ea typeface="+mn-ea"/>
                <a:cs typeface="+mn-cs"/>
              </a:rPr>
              <a:t>Guide concernant la classification et la rémunération du personnel salarié, révisé en mars 2013 et </a:t>
            </a:r>
            <a:r>
              <a:rPr lang="fr-CA" dirty="0"/>
              <a:t>Les compétences clés d’une direction générale d’un centre de la petite enfance ou d’un bureau coordonnateur de la garde en milieu familial, MFA</a:t>
            </a: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fr-CA" dirty="0"/>
              <a:t>Voici comment le MFA vous décrit. </a:t>
            </a:r>
          </a:p>
          <a:p>
            <a:pPr marL="171450" indent="-171450">
              <a:buFont typeface="Wingdings" pitchFamily="2" charset="2"/>
              <a:buChar char="Ø"/>
            </a:pPr>
            <a:r>
              <a:rPr lang="fr-CA" dirty="0"/>
              <a:t>DG: </a:t>
            </a:r>
            <a:r>
              <a:rPr lang="fr-CA" sz="1200" b="1" kern="1200" dirty="0">
                <a:solidFill>
                  <a:schemeClr val="tx1"/>
                </a:solidFill>
                <a:effectLst/>
                <a:latin typeface="+mn-lt"/>
                <a:ea typeface="+mn-ea"/>
                <a:cs typeface="+mn-cs"/>
              </a:rPr>
              <a:t>développement des services (p</a:t>
            </a:r>
            <a:r>
              <a:rPr lang="fr-CA" sz="1200" kern="1200" dirty="0">
                <a:solidFill>
                  <a:schemeClr val="tx1"/>
                </a:solidFill>
                <a:effectLst/>
                <a:latin typeface="+mn-lt"/>
                <a:ea typeface="+mn-ea"/>
                <a:cs typeface="+mn-cs"/>
              </a:rPr>
              <a:t>lanification stratégique, orientation-qualité, développement de projets) </a:t>
            </a:r>
            <a:r>
              <a:rPr lang="fr-CA" sz="1200" b="1" kern="1200" dirty="0">
                <a:solidFill>
                  <a:schemeClr val="tx1"/>
                </a:solidFill>
                <a:effectLst/>
                <a:latin typeface="+mn-lt"/>
                <a:ea typeface="+mn-ea"/>
                <a:cs typeface="+mn-cs"/>
              </a:rPr>
              <a:t>gestion opérationnelle (</a:t>
            </a:r>
            <a:r>
              <a:rPr lang="fr-CA" sz="1200" kern="1200" dirty="0">
                <a:solidFill>
                  <a:schemeClr val="tx1"/>
                </a:solidFill>
                <a:effectLst/>
                <a:latin typeface="+mn-lt"/>
                <a:ea typeface="+mn-ea"/>
                <a:cs typeface="+mn-cs"/>
              </a:rPr>
              <a:t>optimisation des activités et des ressources, résolution de problèmes, prise de décision </a:t>
            </a:r>
            <a:r>
              <a:rPr lang="fr-CA" sz="1200" b="1" kern="1200" dirty="0">
                <a:solidFill>
                  <a:schemeClr val="tx1"/>
                </a:solidFill>
                <a:effectLst/>
                <a:latin typeface="+mn-lt"/>
                <a:ea typeface="+mn-ea"/>
                <a:cs typeface="+mn-cs"/>
              </a:rPr>
              <a:t>leadership (</a:t>
            </a:r>
            <a:r>
              <a:rPr lang="fr-CA" sz="1200" kern="1200" dirty="0">
                <a:solidFill>
                  <a:schemeClr val="tx1"/>
                </a:solidFill>
                <a:effectLst/>
                <a:latin typeface="+mn-lt"/>
                <a:ea typeface="+mn-ea"/>
                <a:cs typeface="+mn-cs"/>
              </a:rPr>
              <a:t>gestion des compétences, gestion du changement, coaching, mobilisation du personnel) </a:t>
            </a:r>
            <a:r>
              <a:rPr lang="fr-CA" sz="1200" b="1" kern="1200" dirty="0">
                <a:solidFill>
                  <a:schemeClr val="tx1"/>
                </a:solidFill>
                <a:effectLst/>
                <a:latin typeface="+mn-lt"/>
                <a:ea typeface="+mn-ea"/>
                <a:cs typeface="+mn-cs"/>
              </a:rPr>
              <a:t>relations interpersonnelles et communication (</a:t>
            </a:r>
            <a:r>
              <a:rPr lang="fr-CA" sz="1200" kern="1200" dirty="0">
                <a:solidFill>
                  <a:schemeClr val="tx1"/>
                </a:solidFill>
                <a:effectLst/>
                <a:latin typeface="+mn-lt"/>
                <a:ea typeface="+mn-ea"/>
                <a:cs typeface="+mn-cs"/>
              </a:rPr>
              <a:t>communication efficace, résolution de conflits) </a:t>
            </a:r>
          </a:p>
          <a:p>
            <a:pPr marL="171450" indent="-171450">
              <a:buFont typeface="Wingdings" pitchFamily="2" charset="2"/>
              <a:buChar char="Ø"/>
            </a:pPr>
            <a:r>
              <a:rPr lang="fr-CA" dirty="0"/>
              <a:t>ACSPT, offrir sur demande un soutien pédagogique et technique:</a:t>
            </a:r>
          </a:p>
          <a:p>
            <a:pPr marL="628650" lvl="1" indent="-171450">
              <a:buFont typeface="Arial" panose="020B0604020202020204" pitchFamily="34" charset="0"/>
              <a:buChar char="•"/>
            </a:pPr>
            <a:r>
              <a:rPr lang="fr-CA" dirty="0"/>
              <a:t>Soutenir dans l’application du programme éducatif.</a:t>
            </a:r>
          </a:p>
          <a:p>
            <a:pPr marL="628650" lvl="1" indent="-171450">
              <a:buFont typeface="Arial" panose="020B0604020202020204" pitchFamily="34" charset="0"/>
              <a:buChar char="•"/>
            </a:pPr>
            <a:r>
              <a:rPr lang="fr-CA" dirty="0"/>
              <a:t>Informer et soutenir les RSG sur les lois et les règlements relatifs au service de garde en milieu familial.</a:t>
            </a:r>
          </a:p>
          <a:p>
            <a:pPr marL="628650" lvl="1" indent="-171450">
              <a:buFont typeface="Arial" panose="020B0604020202020204" pitchFamily="34" charset="0"/>
              <a:buChar char="•"/>
            </a:pPr>
            <a:r>
              <a:rPr lang="fr-CA" dirty="0"/>
              <a:t>Élaborer des plans d’intervention pour les RSG lors de situations problématiques dans l’application du programme éducatif et en assurer le suivi.</a:t>
            </a:r>
          </a:p>
          <a:p>
            <a:pPr marL="628650" lvl="1" indent="-171450">
              <a:buFont typeface="Arial" panose="020B0604020202020204" pitchFamily="34" charset="0"/>
              <a:buChar char="•"/>
            </a:pPr>
            <a:r>
              <a:rPr lang="fr-CA" dirty="0"/>
              <a:t>Préparer et animer des réunions ou des activités et favoriser les échanges.</a:t>
            </a:r>
          </a:p>
          <a:p>
            <a:pPr marL="628650" lvl="1" indent="-171450">
              <a:buFont typeface="Arial" panose="020B0604020202020204" pitchFamily="34" charset="0"/>
              <a:buChar char="•"/>
            </a:pPr>
            <a:r>
              <a:rPr lang="fr-CA" dirty="0"/>
              <a:t>Faire des recherches ainsi que concevoir et fournir des outils pédagogiques et techniques.</a:t>
            </a:r>
          </a:p>
          <a:p>
            <a:pPr marL="628650" lvl="1" indent="-171450">
              <a:buFont typeface="Arial" panose="020B0604020202020204" pitchFamily="34" charset="0"/>
              <a:buChar char="•"/>
            </a:pPr>
            <a:r>
              <a:rPr lang="fr-CA" dirty="0"/>
              <a:t>Définir les besoins en activités de formation et de perfectionnement continu et y répondre, organiser et concevoir de telles activités et faciliter leur accessibilité́.</a:t>
            </a:r>
          </a:p>
          <a:p>
            <a:pPr marL="628650" lvl="1" indent="-171450">
              <a:buFont typeface="Arial" panose="020B0604020202020204" pitchFamily="34" charset="0"/>
              <a:buChar char="•"/>
            </a:pPr>
            <a:r>
              <a:rPr lang="fr-CA" dirty="0"/>
              <a:t>Rédiger des bulletins, des articles et d’autres outils de communication.</a:t>
            </a:r>
          </a:p>
          <a:p>
            <a:pPr marL="628650" lvl="1" indent="-171450">
              <a:buFont typeface="Arial" panose="020B0604020202020204" pitchFamily="34" charset="0"/>
              <a:buChar char="•"/>
            </a:pPr>
            <a:r>
              <a:rPr lang="fr-CA" dirty="0"/>
              <a:t>Dresser la liste des ressources du milieu, établir et entretenir des liens avec elles.</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CA" dirty="0"/>
              <a:t>AC, traiter les dossiers relatifs à la reconnaissance et à la réévaluation des RSG et assurer le respect des normes du milieu familial déterminées par règlement.</a:t>
            </a:r>
          </a:p>
          <a:p>
            <a:pPr marL="628650" lvl="1" indent="-171450">
              <a:buFont typeface="Arial" panose="020B0604020202020204" pitchFamily="34" charset="0"/>
              <a:buChar char="•"/>
            </a:pPr>
            <a:r>
              <a:rPr lang="fr-CA" dirty="0"/>
              <a:t>Accueillir et informer les personnes désireuses de devenir RSG et traiter leur demande.</a:t>
            </a:r>
          </a:p>
          <a:p>
            <a:pPr marL="628650" lvl="1" indent="-171450">
              <a:buFont typeface="Arial" panose="020B0604020202020204" pitchFamily="34" charset="0"/>
              <a:buChar char="•"/>
            </a:pPr>
            <a:r>
              <a:rPr lang="fr-CA" dirty="0"/>
              <a:t>Participer à la sélection des candidatures, aux entrevues de reconnaissance ainsi qu’à la préparation et à l’analyse des dossiers.</a:t>
            </a:r>
          </a:p>
          <a:p>
            <a:pPr marL="628650" lvl="1" indent="-171450">
              <a:buFont typeface="Arial" panose="020B0604020202020204" pitchFamily="34" charset="0"/>
              <a:buChar char="•"/>
            </a:pPr>
            <a:r>
              <a:rPr lang="fr-CA" dirty="0"/>
              <a:t>Planifier et effectuer des visites à domicile.</a:t>
            </a:r>
          </a:p>
          <a:p>
            <a:pPr marL="628650" lvl="1" indent="-171450">
              <a:buFont typeface="Arial" panose="020B0604020202020204" pitchFamily="34" charset="0"/>
              <a:buChar char="•"/>
            </a:pPr>
            <a:r>
              <a:rPr lang="fr-CA" dirty="0"/>
              <a:t>Constater le respect des mesures de sécurité, d’hygiène et de salubrité relatives au milieu familial, déterminer les mesures correctives appropriées et vérifier leur application.</a:t>
            </a:r>
          </a:p>
          <a:p>
            <a:pPr marL="628650" lvl="1" indent="-171450">
              <a:buFont typeface="Arial" panose="020B0604020202020204" pitchFamily="34" charset="0"/>
              <a:buChar char="•"/>
            </a:pPr>
            <a:r>
              <a:rPr lang="fr-CA" dirty="0"/>
              <a:t>Effectuer le processus de réévaluation, proposer des mesures correctives et assurer leur suivi.</a:t>
            </a:r>
          </a:p>
          <a:p>
            <a:pPr marL="628650" lvl="1" indent="-171450">
              <a:buFont typeface="Arial" panose="020B0604020202020204" pitchFamily="34" charset="0"/>
              <a:buChar char="•"/>
            </a:pPr>
            <a:r>
              <a:rPr lang="fr-CA" dirty="0"/>
              <a:t>Rédiger des rapports, faire des recommandations et assurer le suivi des décisions.</a:t>
            </a:r>
          </a:p>
        </p:txBody>
      </p:sp>
      <p:sp>
        <p:nvSpPr>
          <p:cNvPr id="4" name="Espace réservé du numéro de diapositive 3"/>
          <p:cNvSpPr>
            <a:spLocks noGrp="1"/>
          </p:cNvSpPr>
          <p:nvPr>
            <p:ph type="sldNum" sz="quarter" idx="5"/>
          </p:nvPr>
        </p:nvSpPr>
        <p:spPr/>
        <p:txBody>
          <a:bodyPr/>
          <a:lstStyle/>
          <a:p>
            <a:fld id="{CCC0F2B1-BDEE-4591-B955-6A904EDEB27A}" type="slidenum">
              <a:rPr lang="fr-CA" smtClean="0"/>
              <a:t>11</a:t>
            </a:fld>
            <a:endParaRPr lang="fr-CA" dirty="0"/>
          </a:p>
        </p:txBody>
      </p:sp>
    </p:spTree>
    <p:extLst>
      <p:ext uri="{BB962C8B-B14F-4D97-AF65-F5344CB8AC3E}">
        <p14:creationId xmlns:p14="http://schemas.microsoft.com/office/powerpoint/2010/main" val="2108014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Intention pédagogique: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a:solidFill>
                  <a:schemeClr val="tx1"/>
                </a:solidFill>
                <a:effectLst/>
                <a:latin typeface="+mn-lt"/>
                <a:ea typeface="+mn-ea"/>
                <a:cs typeface="+mn-cs"/>
              </a:rPr>
              <a:t>Que le personnel du BC comprenne l’influence de la posture d’accompagnement dans l’accompagnement du développement professionnel de la RSG.</a:t>
            </a:r>
            <a:r>
              <a:rPr lang="fr-CA" dirty="0">
                <a:effectLst/>
              </a:rPr>
              <a:t> </a:t>
            </a:r>
            <a:endParaRPr lang="fr-FR" sz="1200" b="0" kern="1200" dirty="0">
              <a:solidFill>
                <a:schemeClr val="tx1"/>
              </a:solidFill>
              <a:effectLst/>
              <a:latin typeface="+mn-lt"/>
              <a:ea typeface="+mn-ea"/>
              <a:cs typeface="+mn-cs"/>
            </a:endParaRPr>
          </a:p>
          <a:p>
            <a:pPr marL="457200" lvl="1" indent="0">
              <a:buFont typeface="Arial" panose="020B0604020202020204" pitchFamily="34" charset="0"/>
              <a:buNone/>
            </a:pPr>
            <a:endParaRPr lang="fr-CA" dirty="0"/>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CA" dirty="0"/>
              <a:t>Voici les fiches types, réalisées par l’AQCPE, qui présentent de façon plus positive les forces et caractéristiques de chaque emploi.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fr-CA" dirty="0"/>
              <a:t>La façon dont nous parlons de nos rôles influence la perception que les RSG en ont.</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lang="fr-CA" dirty="0"/>
          </a:p>
          <a:p>
            <a:endParaRPr lang="fr-CA" dirty="0"/>
          </a:p>
        </p:txBody>
      </p:sp>
      <p:sp>
        <p:nvSpPr>
          <p:cNvPr id="4" name="Espace réservé du numéro de diapositive 3"/>
          <p:cNvSpPr>
            <a:spLocks noGrp="1"/>
          </p:cNvSpPr>
          <p:nvPr>
            <p:ph type="sldNum" sz="quarter" idx="5"/>
          </p:nvPr>
        </p:nvSpPr>
        <p:spPr/>
        <p:txBody>
          <a:bodyPr/>
          <a:lstStyle/>
          <a:p>
            <a:fld id="{CCC0F2B1-BDEE-4591-B955-6A904EDEB27A}" type="slidenum">
              <a:rPr lang="fr-CA" smtClean="0"/>
              <a:t>12</a:t>
            </a:fld>
            <a:endParaRPr lang="fr-CA" dirty="0"/>
          </a:p>
        </p:txBody>
      </p:sp>
    </p:spTree>
    <p:extLst>
      <p:ext uri="{BB962C8B-B14F-4D97-AF65-F5344CB8AC3E}">
        <p14:creationId xmlns:p14="http://schemas.microsoft.com/office/powerpoint/2010/main" val="277568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FR" sz="1200" b="0" kern="1200" dirty="0">
                <a:solidFill>
                  <a:schemeClr val="tx1"/>
                </a:solidFill>
                <a:effectLst/>
                <a:latin typeface="+mn-lt"/>
                <a:ea typeface="+mn-ea"/>
                <a:cs typeface="+mn-cs"/>
              </a:rPr>
              <a:t>Intention pédagogique: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a:solidFill>
                  <a:schemeClr val="tx1"/>
                </a:solidFill>
                <a:effectLst/>
                <a:latin typeface="+mn-lt"/>
                <a:ea typeface="+mn-ea"/>
                <a:cs typeface="+mn-cs"/>
              </a:rPr>
              <a:t>Que le personnel du BC comprenne l’influence de la posture d’accompagnement dans l’accompagnement du développement professionnel de la RSG.</a:t>
            </a:r>
            <a:r>
              <a:rPr lang="fr-CA" dirty="0">
                <a:effectLst/>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b="1" dirty="0"/>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CA" b="1" dirty="0"/>
              <a:t>FIN JOUR 1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CA" b="1" dirty="0"/>
              <a:t>**Laurie ( réflexion individuelle 5 min et partage en salle et plénière ensuite 10 </a:t>
            </a:r>
            <a:r>
              <a:rPr lang="fr-CA" b="1" dirty="0" err="1"/>
              <a:t>mins</a:t>
            </a:r>
            <a:r>
              <a:rPr lang="fr-CA" b="1" dirty="0"/>
              <a:t>)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CA" dirty="0"/>
              <a:t>Lire les deux phrases, une après l’autre, et poser les questions suivantes au groupe:</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fr-CA" dirty="0"/>
              <a:t>Êtes-vous en accord avec ces 2 phrases?</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fr-CA" dirty="0"/>
              <a:t>Qu’est ce </a:t>
            </a:r>
            <a:r>
              <a:rPr lang="fr-CA" sz="1200" dirty="0">
                <a:solidFill>
                  <a:schemeClr val="tx2"/>
                </a:solidFill>
                <a:latin typeface="Arial" panose="020B0604020202020204" pitchFamily="34" charset="0"/>
                <a:cs typeface="Arial" panose="020B0604020202020204" pitchFamily="34" charset="0"/>
              </a:rPr>
              <a:t>ça vous dit en terme de posture? (faire ou ne pas faire)</a:t>
            </a:r>
          </a:p>
          <a:p>
            <a:pPr marL="457200" marR="0" lvl="1"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fr-CA" dirty="0"/>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CA" dirty="0"/>
              <a:t>Exemples de ce que cela implique dans notre pratique quotidienne:</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fr-CA" dirty="0"/>
              <a:t>de laisser chacun choisir d’être accompagné ou non et de déterminer ensemble la manière dont elle veut être accompagnée</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fr-CA" dirty="0"/>
              <a:t>de respecter le rythme unique de la personne ou du groupe</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fr-CA" dirty="0"/>
              <a:t>de valoriser les forces</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fr-CA" dirty="0"/>
              <a:t>d’encourager l’autonomie plutôt que de faire à la place de</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fr-CA" dirty="0"/>
              <a:t>c’est la personne que l’on accompagne (relation) dans l’amélioration de sa pratique (apprentissages), qui a une influence sur la situation (problème)</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fr-CA" dirty="0"/>
              <a:t>de ne pas donner des solutions, mais plutôt de réfléchir avec elles à des solutions possibles</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fr-CA" dirty="0"/>
              <a:t>de se placer dans un rapport égalitaire,</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fr-CA" dirty="0"/>
              <a:t>Limites de mon intervention, etc.</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lang="fr-CA" dirty="0"/>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CA" dirty="0"/>
              <a:t>L’accompagnement est un mode relationnel structuré autour de trois idées-forces : « être avec quelqu’un» qui « est en chemin vers », dans une « dynamique de collaboration et de partage ». Je suis ici librement la pensée développée par Maela Paul. (Paul 2004)</a:t>
            </a:r>
          </a:p>
        </p:txBody>
      </p:sp>
      <p:sp>
        <p:nvSpPr>
          <p:cNvPr id="4" name="Espace réservé du numéro de diapositive 3"/>
          <p:cNvSpPr>
            <a:spLocks noGrp="1"/>
          </p:cNvSpPr>
          <p:nvPr>
            <p:ph type="sldNum" sz="quarter" idx="5"/>
          </p:nvPr>
        </p:nvSpPr>
        <p:spPr/>
        <p:txBody>
          <a:bodyPr/>
          <a:lstStyle/>
          <a:p>
            <a:fld id="{CCC0F2B1-BDEE-4591-B955-6A904EDEB27A}" type="slidenum">
              <a:rPr lang="fr-CA" smtClean="0"/>
              <a:t>13</a:t>
            </a:fld>
            <a:endParaRPr lang="fr-CA" dirty="0"/>
          </a:p>
        </p:txBody>
      </p:sp>
    </p:spTree>
    <p:extLst>
      <p:ext uri="{BB962C8B-B14F-4D97-AF65-F5344CB8AC3E}">
        <p14:creationId xmlns:p14="http://schemas.microsoft.com/office/powerpoint/2010/main" val="1931396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FR" sz="1200" b="0" kern="1200" dirty="0">
                <a:solidFill>
                  <a:schemeClr val="tx1"/>
                </a:solidFill>
                <a:effectLst/>
                <a:latin typeface="+mn-lt"/>
                <a:ea typeface="+mn-ea"/>
                <a:cs typeface="+mn-cs"/>
              </a:rPr>
              <a:t>Intention pédagogique: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a:solidFill>
                  <a:schemeClr val="tx1"/>
                </a:solidFill>
                <a:effectLst/>
                <a:latin typeface="+mn-lt"/>
                <a:ea typeface="+mn-ea"/>
                <a:cs typeface="+mn-cs"/>
              </a:rPr>
              <a:t>Que le personnel du BC comprenne l’influence de la posture d’accompagnement dans l’accompagnement du développement professionnel de la RSG.</a:t>
            </a:r>
            <a:r>
              <a:rPr lang="fr-CA" dirty="0">
                <a:effectLst/>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sz="1200" b="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CA" sz="1200" b="1" kern="1200" dirty="0">
                <a:solidFill>
                  <a:schemeClr val="tx1"/>
                </a:solidFill>
                <a:effectLst/>
                <a:latin typeface="+mn-lt"/>
                <a:ea typeface="+mn-ea"/>
                <a:cs typeface="+mn-cs"/>
              </a:rPr>
              <a:t>DÉBUT JOUR </a:t>
            </a:r>
            <a:r>
              <a:rPr lang="fr-CA" sz="1200" kern="1200" dirty="0">
                <a:solidFill>
                  <a:schemeClr val="tx1"/>
                </a:solidFill>
                <a:effectLst/>
                <a:latin typeface="+mn-lt"/>
                <a:ea typeface="+mn-ea"/>
                <a:cs typeface="+mn-cs"/>
              </a:rPr>
              <a:t>2 (environ15 min)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CA" sz="1200" kern="1200" dirty="0">
                <a:solidFill>
                  <a:schemeClr val="tx1"/>
                </a:solidFill>
                <a:effectLst/>
                <a:latin typeface="+mn-lt"/>
                <a:ea typeface="+mn-ea"/>
                <a:cs typeface="+mn-cs"/>
              </a:rPr>
              <a:t>Exercice : mes pièges</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CA" sz="1200" kern="1200" dirty="0">
                <a:solidFill>
                  <a:schemeClr val="tx1"/>
                </a:solidFill>
                <a:effectLst/>
                <a:latin typeface="+mn-lt"/>
                <a:ea typeface="+mn-ea"/>
                <a:cs typeface="+mn-cs"/>
              </a:rPr>
              <a:t>Il existe plusieurs pièges, ou difficultés cachées, lorsqu’on accompagne un adulte. Par exemple, ce qui se présente comme du soutien peut devenir de la prise en charge déguisée en soutien. Il est donc essentiel de prendre conscience de nos pièges et de bien connaître nos mécanismes personnels pour ne pas tomber dans ces pièges </a:t>
            </a:r>
            <a:r>
              <a:rPr lang="fr-CA" sz="1200" u="sng" kern="1200" dirty="0">
                <a:solidFill>
                  <a:schemeClr val="tx1"/>
                </a:solidFill>
                <a:effectLst/>
                <a:latin typeface="+mn-lt"/>
                <a:ea typeface="+mn-ea"/>
                <a:cs typeface="+mn-cs"/>
              </a:rPr>
              <a:t>ou plutôt d’y tomber moins souvent</a:t>
            </a:r>
            <a:r>
              <a:rPr lang="fr-CA" sz="1200" kern="1200" dirty="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lang="fr-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CA" sz="1200" kern="1200" dirty="0">
                <a:solidFill>
                  <a:schemeClr val="tx1"/>
                </a:solidFill>
                <a:effectLst/>
                <a:latin typeface="+mn-lt"/>
                <a:ea typeface="+mn-ea"/>
                <a:cs typeface="+mn-cs"/>
              </a:rPr>
              <a:t>Exercice « la compréhension de mon piège favori » (2 feuilles: liste de pièges et mon piège favori)</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fr-CA" kern="1200" dirty="0">
                <a:solidFill>
                  <a:schemeClr val="tx1"/>
                </a:solidFill>
                <a:effectLst/>
                <a:latin typeface="+mn-lt"/>
                <a:ea typeface="+mn-ea"/>
                <a:cs typeface="+mn-cs"/>
              </a:rPr>
              <a:t>Cocher les pièges dans lesquels je tombe lorsque j’accompagne les RSG</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fr-CA" kern="1200" dirty="0">
                <a:solidFill>
                  <a:schemeClr val="tx1"/>
                </a:solidFill>
                <a:effectLst/>
                <a:latin typeface="+mn-lt"/>
                <a:ea typeface="+mn-ea"/>
                <a:cs typeface="+mn-cs"/>
              </a:rPr>
              <a:t>Identifier mon piège favori (celui dans lequel je me retrouve le plus fréquemment)</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fr-CA" kern="1200" dirty="0">
                <a:solidFill>
                  <a:schemeClr val="tx1"/>
                </a:solidFill>
                <a:effectLst/>
                <a:latin typeface="+mn-lt"/>
                <a:ea typeface="+mn-ea"/>
                <a:cs typeface="+mn-cs"/>
              </a:rPr>
              <a:t>Analyser les coûts et bénéfices de mon piège pour moi et pour l’autre</a:t>
            </a:r>
            <a:endParaRPr lang="fr-CA" dirty="0"/>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lang="fr-CA" dirty="0"/>
          </a:p>
        </p:txBody>
      </p:sp>
      <p:sp>
        <p:nvSpPr>
          <p:cNvPr id="4" name="Espace réservé du numéro de diapositive 3"/>
          <p:cNvSpPr>
            <a:spLocks noGrp="1"/>
          </p:cNvSpPr>
          <p:nvPr>
            <p:ph type="sldNum" sz="quarter" idx="5"/>
          </p:nvPr>
        </p:nvSpPr>
        <p:spPr/>
        <p:txBody>
          <a:bodyPr/>
          <a:lstStyle/>
          <a:p>
            <a:fld id="{CCC0F2B1-BDEE-4591-B955-6A904EDEB27A}" type="slidenum">
              <a:rPr lang="fr-CA" smtClean="0"/>
              <a:t>14</a:t>
            </a:fld>
            <a:endParaRPr lang="fr-CA" dirty="0"/>
          </a:p>
        </p:txBody>
      </p:sp>
    </p:spTree>
    <p:extLst>
      <p:ext uri="{BB962C8B-B14F-4D97-AF65-F5344CB8AC3E}">
        <p14:creationId xmlns:p14="http://schemas.microsoft.com/office/powerpoint/2010/main" val="1601328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FR" sz="1200" b="0" kern="1200" dirty="0">
                <a:solidFill>
                  <a:schemeClr val="tx1"/>
                </a:solidFill>
                <a:effectLst/>
                <a:latin typeface="+mn-lt"/>
                <a:ea typeface="+mn-ea"/>
                <a:cs typeface="+mn-cs"/>
              </a:rPr>
              <a:t>Intention pédagogique: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a:solidFill>
                  <a:schemeClr val="tx1"/>
                </a:solidFill>
                <a:effectLst/>
                <a:latin typeface="+mn-lt"/>
                <a:ea typeface="+mn-ea"/>
                <a:cs typeface="+mn-cs"/>
              </a:rPr>
              <a:t>Que le personnel du BC connaisse le contenu et l’utilité de l’outil </a:t>
            </a:r>
            <a:r>
              <a:rPr lang="fr-CA" sz="1200" i="1" kern="1200" dirty="0">
                <a:solidFill>
                  <a:schemeClr val="tx1"/>
                </a:solidFill>
                <a:effectLst/>
                <a:latin typeface="+mn-lt"/>
                <a:ea typeface="+mn-ea"/>
                <a:cs typeface="+mn-cs"/>
              </a:rPr>
              <a:t>Pratiques à privilégier pour un accompagnement optimal des RSG</a:t>
            </a:r>
            <a:endParaRPr lang="fr-CA" sz="1200" kern="1200" dirty="0">
              <a:solidFill>
                <a:schemeClr val="tx1"/>
              </a:solidFill>
              <a:effectLst/>
              <a:latin typeface="+mn-lt"/>
              <a:ea typeface="+mn-ea"/>
              <a:cs typeface="+mn-cs"/>
            </a:endParaRPr>
          </a:p>
          <a:p>
            <a:pPr marL="0" indent="0">
              <a:buFont typeface="Arial" panose="020B0604020202020204" pitchFamily="34" charset="0"/>
              <a:buNone/>
            </a:pPr>
            <a:endParaRPr lang="fr-CA" dirty="0"/>
          </a:p>
          <a:p>
            <a:pPr marL="171450" indent="-171450">
              <a:buFont typeface="Wingdings" pitchFamily="2" charset="2"/>
              <a:buChar char="Ø"/>
            </a:pPr>
            <a:r>
              <a:rPr lang="fr-CA" dirty="0"/>
              <a:t>Contexte de la création et présentation sommaire de l’outil </a:t>
            </a:r>
            <a:r>
              <a:rPr lang="fr-CA" sz="1200" i="1" kern="1200" dirty="0">
                <a:solidFill>
                  <a:schemeClr val="tx1"/>
                </a:solidFill>
                <a:effectLst/>
                <a:latin typeface="+mn-lt"/>
                <a:ea typeface="+mn-ea"/>
                <a:cs typeface="+mn-cs"/>
              </a:rPr>
              <a:t>Pratiques à privilégier pour un accompagnement optimal des RSG</a:t>
            </a:r>
            <a:r>
              <a:rPr lang="fr-CA" sz="1200" kern="1200" dirty="0">
                <a:solidFill>
                  <a:schemeClr val="tx1"/>
                </a:solidFill>
                <a:effectLst/>
                <a:latin typeface="+mn-lt"/>
                <a:ea typeface="+mn-ea"/>
                <a:cs typeface="+mn-cs"/>
              </a:rPr>
              <a:t> </a:t>
            </a:r>
            <a:r>
              <a:rPr lang="fr-CA" dirty="0"/>
              <a:t>:</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fr-CA" dirty="0"/>
              <a:t>Question aux participantes:  le connait? Quelles sont les grandes lignes? À quoi c’est sensé servir? </a:t>
            </a:r>
          </a:p>
          <a:p>
            <a:pPr marL="628650" lvl="1" indent="-171450">
              <a:buFont typeface="Courier New" panose="02070309020205020404" pitchFamily="49" charset="0"/>
              <a:buChar char="o"/>
            </a:pPr>
            <a:r>
              <a:rPr lang="fr-CA" dirty="0"/>
              <a:t>Pourquoi l’avoir créé, appuis législatifs, outil d'autoréflexion fait par les milieux pour les milieux, permettant de se poser des questions sur leurs pratiques d'accompagnement.</a:t>
            </a:r>
          </a:p>
          <a:p>
            <a:pPr marL="628650" lvl="1" indent="-171450">
              <a:buFont typeface="Courier New" panose="02070309020205020404" pitchFamily="49" charset="0"/>
              <a:buChar char="o"/>
            </a:pPr>
            <a:r>
              <a:rPr lang="fr-CA" dirty="0"/>
              <a:t>Validé par les BC.</a:t>
            </a:r>
          </a:p>
          <a:p>
            <a:pPr marL="628650" lvl="1" indent="-171450">
              <a:buFont typeface="Courier New" panose="02070309020205020404" pitchFamily="49" charset="0"/>
              <a:buChar char="o"/>
            </a:pPr>
            <a:r>
              <a:rPr lang="fr-CA" dirty="0"/>
              <a:t>Utilisé dans le cadre d'accompagnement. Permet de développer un vocabulaire et une vision commune. Permet d'impliquer tous les membres du personnel du BC. Permet de se rechoisir et d'être innovant.</a:t>
            </a:r>
          </a:p>
          <a:p>
            <a:pPr marL="628650" lvl="1" indent="-171450">
              <a:buFont typeface="Courier New" panose="02070309020205020404" pitchFamily="49" charset="0"/>
              <a:buChar char="o"/>
            </a:pPr>
            <a:r>
              <a:rPr lang="fr-CA" dirty="0"/>
              <a:t>Présentation de l’outil : ses fondements, ses 5 principes, 3 sections, 8 orientations et 32 pratiques à privilégier</a:t>
            </a:r>
          </a:p>
          <a:p>
            <a:pPr marL="171450" lvl="0" indent="-171450">
              <a:buFont typeface="Wingdings" pitchFamily="2" charset="2"/>
              <a:buChar char="Ø"/>
            </a:pPr>
            <a:r>
              <a:rPr lang="fr-CA" b="1" dirty="0"/>
              <a:t>Insister sur la section A: Faire ensemble et faire le lien avec l’équipe BC</a:t>
            </a:r>
          </a:p>
        </p:txBody>
      </p:sp>
      <p:sp>
        <p:nvSpPr>
          <p:cNvPr id="4" name="Espace réservé du numéro de diapositive 3"/>
          <p:cNvSpPr>
            <a:spLocks noGrp="1"/>
          </p:cNvSpPr>
          <p:nvPr>
            <p:ph type="sldNum" sz="quarter" idx="5"/>
          </p:nvPr>
        </p:nvSpPr>
        <p:spPr/>
        <p:txBody>
          <a:bodyPr/>
          <a:lstStyle/>
          <a:p>
            <a:fld id="{CCC0F2B1-BDEE-4591-B955-6A904EDEB27A}" type="slidenum">
              <a:rPr lang="fr-CA" smtClean="0"/>
              <a:t>15</a:t>
            </a:fld>
            <a:endParaRPr lang="fr-CA" dirty="0"/>
          </a:p>
        </p:txBody>
      </p:sp>
    </p:spTree>
    <p:extLst>
      <p:ext uri="{BB962C8B-B14F-4D97-AF65-F5344CB8AC3E}">
        <p14:creationId xmlns:p14="http://schemas.microsoft.com/office/powerpoint/2010/main" val="786704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FR" sz="1200" b="0" kern="1200" dirty="0">
                <a:solidFill>
                  <a:schemeClr val="tx1"/>
                </a:solidFill>
                <a:effectLst/>
                <a:latin typeface="+mn-lt"/>
                <a:ea typeface="+mn-ea"/>
                <a:cs typeface="+mn-cs"/>
              </a:rPr>
              <a:t>Intention pédagogique: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a:solidFill>
                  <a:schemeClr val="tx1"/>
                </a:solidFill>
                <a:effectLst/>
                <a:latin typeface="+mn-lt"/>
                <a:ea typeface="+mn-ea"/>
                <a:cs typeface="+mn-cs"/>
              </a:rPr>
              <a:t>Que le personnel du BC prenne conscience de leurs croyances et de leurs perceptions face au rôle et aux responsabilisés de la RSG </a:t>
            </a:r>
            <a:endParaRPr lang="fr-CA" sz="1200" kern="1200" dirty="0">
              <a:solidFill>
                <a:schemeClr val="tx1"/>
              </a:solidFill>
              <a:effectLst/>
              <a:latin typeface="+mn-lt"/>
              <a:ea typeface="+mn-ea"/>
              <a:cs typeface="+mn-cs"/>
            </a:endParaRPr>
          </a:p>
          <a:p>
            <a:pPr marL="0" lvl="0" indent="0">
              <a:buFont typeface="Wingdings" pitchFamily="2" charset="2"/>
              <a:buNone/>
            </a:pPr>
            <a:endParaRPr lang="fr-CA" sz="1200" kern="1200" dirty="0">
              <a:solidFill>
                <a:schemeClr val="tx1"/>
              </a:solidFill>
              <a:effectLst/>
              <a:latin typeface="+mn-lt"/>
              <a:ea typeface="+mn-ea"/>
              <a:cs typeface="+mn-cs"/>
            </a:endParaRPr>
          </a:p>
          <a:p>
            <a:pPr marL="171450" lvl="0" indent="-171450">
              <a:buFont typeface="Wingdings" pitchFamily="2" charset="2"/>
              <a:buChar char="Ø"/>
            </a:pPr>
            <a:r>
              <a:rPr lang="fr-CA" sz="1200" kern="1200" dirty="0">
                <a:solidFill>
                  <a:schemeClr val="tx1"/>
                </a:solidFill>
                <a:effectLst/>
                <a:latin typeface="+mn-lt"/>
                <a:ea typeface="+mn-ea"/>
                <a:cs typeface="+mn-cs"/>
              </a:rPr>
              <a:t>L’animatrice demande aux participantes: Sachant que les relations entre le BC et les RSG sont au cœur des services, que pensez-vous que les RSG pensent des BC?</a:t>
            </a:r>
          </a:p>
          <a:p>
            <a:pPr marL="171450" lvl="0" indent="-171450">
              <a:buFont typeface="Wingdings" pitchFamily="2" charset="2"/>
              <a:buChar char="Ø"/>
            </a:pPr>
            <a:endParaRPr lang="fr-CA" sz="1200" kern="1200" dirty="0">
              <a:solidFill>
                <a:schemeClr val="tx1"/>
              </a:solidFill>
              <a:effectLst/>
              <a:latin typeface="+mn-lt"/>
              <a:ea typeface="+mn-ea"/>
              <a:cs typeface="+mn-cs"/>
            </a:endParaRPr>
          </a:p>
          <a:p>
            <a:pPr marL="171450" lvl="0" indent="-171450">
              <a:buFont typeface="Wingdings" pitchFamily="2" charset="2"/>
              <a:buChar char="Ø"/>
            </a:pPr>
            <a:r>
              <a:rPr lang="fr-CA" sz="1200" kern="1200" dirty="0">
                <a:solidFill>
                  <a:schemeClr val="tx1"/>
                </a:solidFill>
                <a:effectLst/>
                <a:latin typeface="+mn-lt"/>
                <a:ea typeface="+mn-ea"/>
                <a:cs typeface="+mn-cs"/>
              </a:rPr>
              <a:t>Selon notre sondage maison réalisé en janvier 2018, auprès de 1812 répondantes, les RSG (voir:/PUBLIC/11000 BC - BUREAUX COORDONNATEURS/SONDAGE AUX BC/percception/Résultats sondage perception des RSG vs BC, 1er octobre 2018.pdf)</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kern="1200" dirty="0">
                <a:solidFill>
                  <a:schemeClr val="tx1"/>
                </a:solidFill>
                <a:effectLst/>
                <a:latin typeface="+mn-lt"/>
                <a:ea typeface="+mn-ea"/>
                <a:cs typeface="+mn-cs"/>
              </a:rPr>
              <a:t>Aiment le soutien des BC, perçoit comme une plus-value d'être reconnue par un BC (88%)</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Utilisent services: pédago 85 %, technique 83%,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RSG souhaitent avoir le moins de contacts possibles avec le BC (faux à 80%)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RSG perçoivent positivement la visite des agentes de conformité́ 50 %, lien à faire avec la fiche type Agent de conformité (écart entre ce qui est dit et ce qui est perçu, demande de parler du rôle de façon plus positive lien diapo 12)</a:t>
            </a:r>
          </a:p>
        </p:txBody>
      </p:sp>
      <p:sp>
        <p:nvSpPr>
          <p:cNvPr id="4" name="Espace réservé du numéro de diapositive 3"/>
          <p:cNvSpPr>
            <a:spLocks noGrp="1"/>
          </p:cNvSpPr>
          <p:nvPr>
            <p:ph type="sldNum" sz="quarter" idx="5"/>
          </p:nvPr>
        </p:nvSpPr>
        <p:spPr/>
        <p:txBody>
          <a:bodyPr/>
          <a:lstStyle/>
          <a:p>
            <a:fld id="{CCC0F2B1-BDEE-4591-B955-6A904EDEB27A}" type="slidenum">
              <a:rPr lang="fr-CA" smtClean="0"/>
              <a:t>16</a:t>
            </a:fld>
            <a:endParaRPr lang="fr-CA" dirty="0"/>
          </a:p>
        </p:txBody>
      </p:sp>
    </p:spTree>
    <p:extLst>
      <p:ext uri="{BB962C8B-B14F-4D97-AF65-F5344CB8AC3E}">
        <p14:creationId xmlns:p14="http://schemas.microsoft.com/office/powerpoint/2010/main" val="84322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effectLst/>
                <a:latin typeface="+mn-lt"/>
                <a:ea typeface="+mn-ea"/>
                <a:cs typeface="+mn-cs"/>
              </a:rPr>
              <a:t>Intention pédagogique:</a:t>
            </a:r>
          </a:p>
          <a:p>
            <a:pPr marL="171450" indent="-171450">
              <a:buFont typeface="Arial" panose="020B0604020202020204" pitchFamily="34" charset="0"/>
              <a:buChar char="•"/>
            </a:pPr>
            <a:r>
              <a:rPr lang="fr-FR" sz="1200" kern="1200" dirty="0">
                <a:solidFill>
                  <a:schemeClr val="tx1"/>
                </a:solidFill>
                <a:effectLst/>
                <a:latin typeface="+mn-lt"/>
                <a:ea typeface="+mn-ea"/>
                <a:cs typeface="+mn-cs"/>
              </a:rPr>
              <a:t>Que le personnel du BC perçoive les similitudes et les différences entre leurs perceptions, le contenu du Portrait BC et leur accompagnement des RSG</a:t>
            </a:r>
            <a:r>
              <a:rPr lang="fr-CA" dirty="0">
                <a:effectLst/>
              </a:rPr>
              <a:t> </a:t>
            </a:r>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Donner cet exercice en devoir:</a:t>
            </a:r>
          </a:p>
          <a:p>
            <a:r>
              <a:rPr lang="fr-FR" sz="1200" b="1" kern="1200" dirty="0">
                <a:solidFill>
                  <a:schemeClr val="tx1"/>
                </a:solidFill>
                <a:effectLst/>
                <a:latin typeface="+mn-lt"/>
                <a:ea typeface="+mn-ea"/>
                <a:cs typeface="+mn-cs"/>
              </a:rPr>
              <a:t>Exercice Plan d’amélioration continue </a:t>
            </a:r>
          </a:p>
          <a:p>
            <a:pPr marL="171450" indent="-171450">
              <a:buFont typeface="Arial" panose="020B0604020202020204" pitchFamily="34" charset="0"/>
              <a:buChar char="•"/>
            </a:pPr>
            <a:r>
              <a:rPr lang="fr-FR" sz="1200" kern="1200" dirty="0">
                <a:solidFill>
                  <a:schemeClr val="tx1"/>
                </a:solidFill>
                <a:effectLst/>
                <a:latin typeface="+mn-lt"/>
                <a:ea typeface="+mn-ea"/>
                <a:cs typeface="+mn-cs"/>
              </a:rPr>
              <a:t>À la suite de ce que l’on a vu, quels </a:t>
            </a:r>
            <a:r>
              <a:rPr lang="fr-CA" sz="1200" kern="1200" dirty="0">
                <a:solidFill>
                  <a:schemeClr val="tx1"/>
                </a:solidFill>
                <a:effectLst/>
                <a:latin typeface="+mn-lt"/>
                <a:ea typeface="+mn-ea"/>
                <a:cs typeface="+mn-cs"/>
              </a:rPr>
              <a:t>sont les impacts sur les pratiques actuelles d’accompagnement?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Voyez-vous des pistes d’amélioration de vos pratiques d’accompagnement des RSG</a:t>
            </a:r>
            <a:r>
              <a:rPr lang="fr-CA" dirty="0">
                <a:effectLst/>
              </a:rPr>
              <a:t> ?</a:t>
            </a:r>
            <a:endParaRPr lang="fr-CA"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Outil: petit plan d’amélioration continue sur la plateforme web privée</a:t>
            </a:r>
            <a:endParaRPr lang="fr-CA" dirty="0"/>
          </a:p>
        </p:txBody>
      </p:sp>
      <p:sp>
        <p:nvSpPr>
          <p:cNvPr id="4" name="Espace réservé du numéro de diapositive 3"/>
          <p:cNvSpPr>
            <a:spLocks noGrp="1"/>
          </p:cNvSpPr>
          <p:nvPr>
            <p:ph type="sldNum" sz="quarter" idx="5"/>
          </p:nvPr>
        </p:nvSpPr>
        <p:spPr/>
        <p:txBody>
          <a:bodyPr/>
          <a:lstStyle/>
          <a:p>
            <a:fld id="{CCC0F2B1-BDEE-4591-B955-6A904EDEB27A}" type="slidenum">
              <a:rPr lang="fr-CA" smtClean="0"/>
              <a:t>17</a:t>
            </a:fld>
            <a:endParaRPr lang="fr-CA" dirty="0"/>
          </a:p>
        </p:txBody>
      </p:sp>
    </p:spTree>
    <p:extLst>
      <p:ext uri="{BB962C8B-B14F-4D97-AF65-F5344CB8AC3E}">
        <p14:creationId xmlns:p14="http://schemas.microsoft.com/office/powerpoint/2010/main" val="780388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FR" sz="1200" b="0" kern="1200" dirty="0">
                <a:solidFill>
                  <a:schemeClr val="tx1"/>
                </a:solidFill>
                <a:effectLst/>
                <a:latin typeface="+mn-lt"/>
                <a:ea typeface="+mn-ea"/>
                <a:cs typeface="+mn-cs"/>
              </a:rPr>
              <a:t>Intentions pédagogiques: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a:solidFill>
                  <a:schemeClr val="tx1"/>
                </a:solidFill>
                <a:effectLst/>
                <a:latin typeface="+mn-lt"/>
                <a:ea typeface="+mn-ea"/>
                <a:cs typeface="+mn-cs"/>
              </a:rPr>
              <a:t>Que les Agents connaissent les Référentiels connus et reconnus existants.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a:solidFill>
                  <a:schemeClr val="tx1"/>
                </a:solidFill>
                <a:effectLst/>
                <a:latin typeface="+mn-lt"/>
                <a:ea typeface="+mn-ea"/>
                <a:cs typeface="+mn-cs"/>
              </a:rPr>
              <a:t>Que les Agents voient l’importance de continuer à utiliser ces référentiels dans le cadre de leur accompagnement.</a:t>
            </a:r>
            <a:endParaRPr lang="fr-CA" sz="1200" kern="1200" dirty="0">
              <a:solidFill>
                <a:schemeClr val="tx1"/>
              </a:solidFill>
              <a:effectLst/>
              <a:latin typeface="+mn-lt"/>
              <a:ea typeface="+mn-ea"/>
              <a:cs typeface="+mn-cs"/>
            </a:endParaRPr>
          </a:p>
          <a:p>
            <a:pPr marL="0" indent="0">
              <a:buFont typeface="Wingdings" pitchFamily="2" charset="2"/>
              <a:buNone/>
            </a:pPr>
            <a:endParaRPr lang="fr-FR" sz="1200" kern="1200" dirty="0">
              <a:solidFill>
                <a:schemeClr val="tx1"/>
              </a:solidFill>
              <a:effectLst/>
              <a:latin typeface="+mn-lt"/>
              <a:ea typeface="+mn-ea"/>
              <a:cs typeface="+mn-cs"/>
            </a:endParaRPr>
          </a:p>
          <a:p>
            <a:pPr marL="171450" indent="-171450">
              <a:buFont typeface="Wingdings" pitchFamily="2" charset="2"/>
              <a:buChar char="Ø"/>
            </a:pPr>
            <a:r>
              <a:rPr lang="fr-FR" sz="1200" kern="1200" dirty="0">
                <a:solidFill>
                  <a:schemeClr val="tx1"/>
                </a:solidFill>
                <a:effectLst/>
                <a:latin typeface="+mn-lt"/>
                <a:ea typeface="+mn-ea"/>
                <a:cs typeface="+mn-cs"/>
              </a:rPr>
              <a:t>Mise en contexte: connaître les référentiels et leur contenu utiles au travail de la RSG + l’importance de les utiliser</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Présentation déroulement de l’activité de réflexion </a:t>
            </a:r>
            <a:r>
              <a:rPr lang="fr-CA" sz="1200" kern="1200" dirty="0">
                <a:solidFill>
                  <a:schemeClr val="tx1"/>
                </a:solidFill>
                <a:effectLst/>
                <a:latin typeface="+mn-lt"/>
                <a:ea typeface="+mn-ea"/>
                <a:cs typeface="+mn-cs"/>
              </a:rPr>
              <a:t>World café:</a:t>
            </a:r>
          </a:p>
          <a:p>
            <a:pPr marL="171450" indent="-171450">
              <a:buFont typeface="Wingdings" pitchFamily="2" charset="2"/>
              <a:buChar char="Ø"/>
            </a:pPr>
            <a:r>
              <a:rPr lang="fr-CA" sz="1200" kern="1200" dirty="0">
                <a:solidFill>
                  <a:schemeClr val="tx1"/>
                </a:solidFill>
                <a:effectLst/>
                <a:latin typeface="+mn-lt"/>
                <a:ea typeface="+mn-ea"/>
                <a:cs typeface="+mn-cs"/>
              </a:rPr>
              <a:t>en équipe de 2, un référentiel par équipe</a:t>
            </a:r>
          </a:p>
          <a:p>
            <a:pPr marL="171450" indent="-171450">
              <a:buFont typeface="Wingdings" pitchFamily="2" charset="2"/>
              <a:buChar char="Ø"/>
            </a:pPr>
            <a:r>
              <a:rPr lang="fr-CA" sz="1200" kern="1200" dirty="0">
                <a:solidFill>
                  <a:schemeClr val="tx1"/>
                </a:solidFill>
                <a:effectLst/>
                <a:latin typeface="+mn-lt"/>
                <a:ea typeface="+mn-ea"/>
                <a:cs typeface="+mn-cs"/>
              </a:rPr>
              <a:t>écrire à la table sur une grande feuille, découpée préalablement en 3 (sujets, découvertes, arguments):</a:t>
            </a:r>
          </a:p>
          <a:p>
            <a:pPr marL="685800" lvl="1" indent="-228600">
              <a:buFont typeface="+mj-lt"/>
              <a:buAutoNum type="arabicPeriod"/>
            </a:pPr>
            <a:r>
              <a:rPr lang="fr-CA" sz="1200" kern="1200" dirty="0">
                <a:solidFill>
                  <a:schemeClr val="tx1"/>
                </a:solidFill>
                <a:effectLst/>
                <a:latin typeface="+mn-lt"/>
                <a:ea typeface="+mn-ea"/>
                <a:cs typeface="+mn-cs"/>
              </a:rPr>
              <a:t>Les grands sujets abordés dans ce Référentiel</a:t>
            </a:r>
          </a:p>
          <a:p>
            <a:pPr marL="685800" lvl="1" indent="-228600">
              <a:buFont typeface="+mj-lt"/>
              <a:buAutoNum type="arabicPeriod"/>
            </a:pPr>
            <a:r>
              <a:rPr lang="fr-CA" sz="1200" kern="1200" dirty="0">
                <a:solidFill>
                  <a:schemeClr val="tx1"/>
                </a:solidFill>
                <a:effectLst/>
                <a:latin typeface="+mn-lt"/>
                <a:ea typeface="+mn-ea"/>
                <a:cs typeface="+mn-cs"/>
              </a:rPr>
              <a:t>Vos découvertes, s’il y en a</a:t>
            </a:r>
          </a:p>
          <a:p>
            <a:pPr marL="685800" lvl="1" indent="-228600">
              <a:buFont typeface="+mj-lt"/>
              <a:buAutoNum type="arabicPeriod"/>
            </a:pPr>
            <a:r>
              <a:rPr lang="fr-CA" sz="1200" kern="1200" dirty="0">
                <a:solidFill>
                  <a:schemeClr val="tx1"/>
                </a:solidFill>
                <a:effectLst/>
                <a:latin typeface="+mn-lt"/>
                <a:ea typeface="+mn-ea"/>
                <a:cs typeface="+mn-cs"/>
              </a:rPr>
              <a:t>Arguments pour que les RSG s’y référent et utilisent le référentiel</a:t>
            </a:r>
          </a:p>
          <a:p>
            <a:pPr marL="171450" lvl="0" indent="-171450">
              <a:buFont typeface="Wingdings" pitchFamily="2" charset="2"/>
              <a:buChar char="Ø"/>
            </a:pPr>
            <a:r>
              <a:rPr lang="fr-CA" sz="1200" kern="1200" dirty="0">
                <a:solidFill>
                  <a:schemeClr val="tx1"/>
                </a:solidFill>
                <a:effectLst/>
                <a:latin typeface="+mn-lt"/>
                <a:ea typeface="+mn-ea"/>
                <a:cs typeface="+mn-cs"/>
              </a:rPr>
              <a:t>Vous avez </a:t>
            </a:r>
            <a:r>
              <a:rPr lang="fr-CA" sz="1200" b="1" kern="1200" dirty="0">
                <a:solidFill>
                  <a:schemeClr val="tx1"/>
                </a:solidFill>
                <a:effectLst/>
                <a:latin typeface="+mn-lt"/>
                <a:ea typeface="+mn-ea"/>
                <a:cs typeface="+mn-cs"/>
              </a:rPr>
              <a:t>15 minutes?</a:t>
            </a:r>
          </a:p>
          <a:p>
            <a:pPr marL="171450" lvl="0" indent="-171450">
              <a:buFont typeface="Wingdings" pitchFamily="2" charset="2"/>
              <a:buChar char="Ø"/>
            </a:pPr>
            <a:r>
              <a:rPr lang="fr-CA" sz="1200" kern="1200" dirty="0">
                <a:solidFill>
                  <a:schemeClr val="tx1"/>
                </a:solidFill>
                <a:effectLst/>
                <a:latin typeface="+mn-lt"/>
                <a:ea typeface="+mn-ea"/>
                <a:cs typeface="+mn-cs"/>
              </a:rPr>
              <a:t>À mon signal, vous changez de table et refaite l’exercice avec le référentiel qui s’y trouve, en complétant ce qui est déjà écrit sur la table (peut se faire aussi en zoom dans les salles, l’animateur distribue les participantes dans le nombre de salles)</a:t>
            </a:r>
          </a:p>
          <a:p>
            <a:pPr marL="0" lvl="0" indent="0">
              <a:buFont typeface="Wingdings" pitchFamily="2" charset="2"/>
              <a:buNone/>
            </a:pPr>
            <a:endParaRPr lang="fr-CA" sz="1200" kern="1200" dirty="0">
              <a:solidFill>
                <a:schemeClr val="tx1"/>
              </a:solidFill>
              <a:effectLst/>
              <a:latin typeface="+mn-lt"/>
              <a:ea typeface="+mn-ea"/>
              <a:cs typeface="+mn-cs"/>
            </a:endParaRPr>
          </a:p>
          <a:p>
            <a:pPr marL="0" lvl="0" indent="0">
              <a:buFont typeface="Wingdings" pitchFamily="2" charset="2"/>
              <a:buNone/>
            </a:pPr>
            <a:r>
              <a:rPr lang="fr-CA" sz="1200" kern="1200" dirty="0">
                <a:solidFill>
                  <a:schemeClr val="tx1"/>
                </a:solidFill>
                <a:effectLst/>
                <a:latin typeface="+mn-lt"/>
                <a:ea typeface="+mn-ea"/>
                <a:cs typeface="+mn-cs"/>
              </a:rPr>
              <a:t>Les référentiels connus possibles à utiliser:</a:t>
            </a:r>
          </a:p>
          <a:p>
            <a:pPr marL="628650" lvl="1" indent="-171450">
              <a:buFont typeface="Courier New" panose="02070309020205020404" pitchFamily="49" charset="0"/>
              <a:buChar char="o"/>
            </a:pPr>
            <a:r>
              <a:rPr lang="fr-CA" sz="1200" kern="1200" dirty="0">
                <a:solidFill>
                  <a:schemeClr val="tx1"/>
                </a:solidFill>
                <a:effectLst/>
                <a:latin typeface="+mn-lt"/>
                <a:ea typeface="+mn-ea"/>
                <a:cs typeface="+mn-cs"/>
              </a:rPr>
              <a:t>Programme éducatif Accueillir la petite enfance, version 2019</a:t>
            </a:r>
          </a:p>
          <a:p>
            <a:pPr marL="628650" lvl="1" indent="-171450">
              <a:buFont typeface="Courier New" panose="02070309020205020404" pitchFamily="49" charset="0"/>
              <a:buChar char="o"/>
            </a:pPr>
            <a:r>
              <a:rPr lang="fr-CA" sz="1200" kern="1200" dirty="0">
                <a:solidFill>
                  <a:schemeClr val="tx1"/>
                </a:solidFill>
                <a:effectLst/>
                <a:latin typeface="+mn-lt"/>
                <a:ea typeface="+mn-ea"/>
                <a:cs typeface="+mn-cs"/>
              </a:rPr>
              <a:t>Guide sur les pratiques et attitudes inappropriées</a:t>
            </a:r>
          </a:p>
          <a:p>
            <a:pPr marL="171450" indent="-171450">
              <a:buFont typeface="Wingdings" pitchFamily="2" charset="2"/>
              <a:buChar char="Ø"/>
            </a:pPr>
            <a:endParaRPr lang="fr-CA" dirty="0"/>
          </a:p>
        </p:txBody>
      </p:sp>
      <p:sp>
        <p:nvSpPr>
          <p:cNvPr id="4" name="Espace réservé du numéro de diapositive 3"/>
          <p:cNvSpPr>
            <a:spLocks noGrp="1"/>
          </p:cNvSpPr>
          <p:nvPr>
            <p:ph type="sldNum" sz="quarter" idx="5"/>
          </p:nvPr>
        </p:nvSpPr>
        <p:spPr/>
        <p:txBody>
          <a:bodyPr/>
          <a:lstStyle/>
          <a:p>
            <a:fld id="{CCC0F2B1-BDEE-4591-B955-6A904EDEB27A}" type="slidenum">
              <a:rPr lang="fr-CA" smtClean="0"/>
              <a:t>18</a:t>
            </a:fld>
            <a:endParaRPr lang="fr-CA" dirty="0"/>
          </a:p>
        </p:txBody>
      </p:sp>
    </p:spTree>
    <p:extLst>
      <p:ext uri="{BB962C8B-B14F-4D97-AF65-F5344CB8AC3E}">
        <p14:creationId xmlns:p14="http://schemas.microsoft.com/office/powerpoint/2010/main" val="1466717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effectLst/>
                <a:latin typeface="+mn-lt"/>
                <a:ea typeface="+mn-ea"/>
                <a:cs typeface="+mn-cs"/>
              </a:rPr>
              <a:t>Intentions pédagogiques: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a:solidFill>
                  <a:schemeClr val="tx1"/>
                </a:solidFill>
                <a:effectLst/>
                <a:latin typeface="+mn-lt"/>
                <a:ea typeface="+mn-ea"/>
                <a:cs typeface="+mn-cs"/>
              </a:rPr>
              <a:t>Que les Agents voient l’importance de continuer à utiliser ces référentiels dans le cadre de leur accompagnement.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a:solidFill>
                  <a:schemeClr val="tx1"/>
                </a:solidFill>
                <a:effectLst/>
                <a:latin typeface="+mn-lt"/>
                <a:ea typeface="+mn-ea"/>
                <a:cs typeface="+mn-cs"/>
              </a:rPr>
              <a:t>Que les Agents développent l’habileté de faire connaître et de favoriser l’utilisation des Référentiels par les RSG ?</a:t>
            </a:r>
            <a:endParaRPr lang="fr-CA" sz="1200" kern="1200" dirty="0">
              <a:solidFill>
                <a:schemeClr val="tx1"/>
              </a:solidFill>
              <a:effectLst/>
              <a:latin typeface="+mn-lt"/>
              <a:ea typeface="+mn-ea"/>
              <a:cs typeface="+mn-cs"/>
            </a:endParaRPr>
          </a:p>
          <a:p>
            <a:endParaRPr lang="fr-FR" sz="1200" b="1"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Temps: environ 30 min</a:t>
            </a:r>
          </a:p>
          <a:p>
            <a:pPr marL="171450" indent="-171450">
              <a:buFont typeface="Wingdings" pitchFamily="2" charset="2"/>
              <a:buChar char="Ø"/>
            </a:pPr>
            <a:r>
              <a:rPr lang="fr-FR" sz="1200" kern="1200" dirty="0">
                <a:solidFill>
                  <a:schemeClr val="tx1"/>
                </a:solidFill>
                <a:effectLst/>
                <a:latin typeface="+mn-lt"/>
                <a:ea typeface="+mn-ea"/>
                <a:cs typeface="+mn-cs"/>
              </a:rPr>
              <a:t>Présentation de l’activité speed </a:t>
            </a:r>
            <a:r>
              <a:rPr lang="fr-FR" sz="1200" kern="1200" dirty="0" err="1">
                <a:solidFill>
                  <a:schemeClr val="tx1"/>
                </a:solidFill>
                <a:effectLst/>
                <a:latin typeface="+mn-lt"/>
                <a:ea typeface="+mn-ea"/>
                <a:cs typeface="+mn-cs"/>
              </a:rPr>
              <a:t>explaining</a:t>
            </a:r>
            <a:endParaRPr lang="fr-FR" sz="1200" b="1"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fr-FR" sz="1200" b="1" kern="1200" dirty="0">
                <a:solidFill>
                  <a:schemeClr val="tx1"/>
                </a:solidFill>
                <a:effectLst/>
                <a:latin typeface="+mn-lt"/>
                <a:ea typeface="+mn-ea"/>
                <a:cs typeface="+mn-cs"/>
              </a:rPr>
              <a:t>En salle: </a:t>
            </a:r>
            <a:r>
              <a:rPr lang="fr-FR" sz="1200" kern="1200" dirty="0">
                <a:solidFill>
                  <a:schemeClr val="tx1"/>
                </a:solidFill>
                <a:effectLst/>
                <a:latin typeface="+mn-lt"/>
                <a:ea typeface="+mn-ea"/>
                <a:cs typeface="+mn-cs"/>
              </a:rPr>
              <a:t>2 personnes/salle ou équipe. </a:t>
            </a:r>
            <a:r>
              <a:rPr lang="fr-CA" sz="1200" kern="1200" dirty="0">
                <a:solidFill>
                  <a:schemeClr val="tx1"/>
                </a:solidFill>
                <a:effectLst/>
                <a:latin typeface="+mn-lt"/>
                <a:ea typeface="+mn-ea"/>
                <a:cs typeface="+mn-cs"/>
              </a:rPr>
              <a:t>Chaque participant présente un référentiel à l’autre personne et vice versa.</a:t>
            </a:r>
            <a:r>
              <a:rPr lang="fr-FR" sz="1200" kern="1200" dirty="0">
                <a:solidFill>
                  <a:schemeClr val="tx1"/>
                </a:solidFill>
                <a:effectLst/>
                <a:latin typeface="+mn-lt"/>
                <a:ea typeface="+mn-ea"/>
                <a:cs typeface="+mn-cs"/>
              </a:rPr>
              <a:t> Faire quelques tours (en fonction du temps et énergie du groupe)</a:t>
            </a:r>
          </a:p>
          <a:p>
            <a:pPr marL="1085850" lvl="2" indent="-171450">
              <a:buFont typeface="Wingdings" pitchFamily="2" charset="2"/>
              <a:buChar char="§"/>
            </a:pPr>
            <a:r>
              <a:rPr lang="fr-CA" sz="1200" kern="1200" dirty="0">
                <a:solidFill>
                  <a:schemeClr val="tx1"/>
                </a:solidFill>
                <a:effectLst/>
                <a:latin typeface="+mn-lt"/>
                <a:ea typeface="+mn-ea"/>
                <a:cs typeface="+mn-cs"/>
              </a:rPr>
              <a:t>Animatrice dit: Comment pourriez-vous expliquer et éveiller la curiosité d’une RSG pour ce référentiel?</a:t>
            </a:r>
          </a:p>
          <a:p>
            <a:pPr marL="171450" lvl="0" indent="-171450">
              <a:buFont typeface="Wingdings" pitchFamily="2" charset="2"/>
              <a:buChar char="Ø"/>
            </a:pPr>
            <a:endParaRPr lang="fr-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FR" sz="1200" kern="1200" dirty="0">
                <a:solidFill>
                  <a:schemeClr val="tx1"/>
                </a:solidFill>
                <a:effectLst/>
                <a:latin typeface="+mn-lt"/>
                <a:ea typeface="+mn-ea"/>
                <a:cs typeface="+mn-cs"/>
              </a:rPr>
              <a:t>Retour en plénière sur expérience et constats qui ressortent</a:t>
            </a:r>
          </a:p>
          <a:p>
            <a:pPr marL="0" lvl="0" indent="0">
              <a:buFont typeface="Wingdings" pitchFamily="2" charset="2"/>
              <a:buNone/>
            </a:pPr>
            <a:endParaRPr lang="fr-CA"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CCC0F2B1-BDEE-4591-B955-6A904EDEB27A}" type="slidenum">
              <a:rPr lang="fr-CA" smtClean="0"/>
              <a:t>19</a:t>
            </a:fld>
            <a:endParaRPr lang="fr-CA" dirty="0"/>
          </a:p>
        </p:txBody>
      </p:sp>
    </p:spTree>
    <p:extLst>
      <p:ext uri="{BB962C8B-B14F-4D97-AF65-F5344CB8AC3E}">
        <p14:creationId xmlns:p14="http://schemas.microsoft.com/office/powerpoint/2010/main" val="2746109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Jour 1</a:t>
            </a:r>
          </a:p>
          <a:p>
            <a:endParaRPr lang="fr-CA" dirty="0"/>
          </a:p>
        </p:txBody>
      </p:sp>
      <p:sp>
        <p:nvSpPr>
          <p:cNvPr id="4" name="Espace réservé du numéro de diapositive 3"/>
          <p:cNvSpPr>
            <a:spLocks noGrp="1"/>
          </p:cNvSpPr>
          <p:nvPr>
            <p:ph type="sldNum" sz="quarter" idx="5"/>
          </p:nvPr>
        </p:nvSpPr>
        <p:spPr/>
        <p:txBody>
          <a:bodyPr/>
          <a:lstStyle/>
          <a:p>
            <a:fld id="{CCC0F2B1-BDEE-4591-B955-6A904EDEB27A}" type="slidenum">
              <a:rPr lang="fr-CA" smtClean="0"/>
              <a:t>2</a:t>
            </a:fld>
            <a:endParaRPr lang="fr-CA" dirty="0"/>
          </a:p>
        </p:txBody>
      </p:sp>
    </p:spTree>
    <p:extLst>
      <p:ext uri="{BB962C8B-B14F-4D97-AF65-F5344CB8AC3E}">
        <p14:creationId xmlns:p14="http://schemas.microsoft.com/office/powerpoint/2010/main" val="814680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FR" sz="1200" b="0" kern="1200" dirty="0">
                <a:solidFill>
                  <a:schemeClr val="tx1"/>
                </a:solidFill>
                <a:effectLst/>
                <a:highlight>
                  <a:srgbClr val="FFFF00"/>
                </a:highlight>
                <a:latin typeface="+mn-lt"/>
                <a:ea typeface="+mn-ea"/>
                <a:cs typeface="+mn-cs"/>
              </a:rPr>
              <a:t>VIDÉO Patricia</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fr-FR" sz="1200" b="0" kern="1200" dirty="0">
              <a:solidFill>
                <a:schemeClr val="tx1"/>
              </a:solidFill>
              <a:effectLst/>
              <a:highlight>
                <a:srgbClr val="FFFF00"/>
              </a:highligh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FR" sz="1200" b="0" kern="1200" dirty="0">
                <a:solidFill>
                  <a:schemeClr val="tx1"/>
                </a:solidFill>
                <a:effectLst/>
                <a:highlight>
                  <a:srgbClr val="FFFF00"/>
                </a:highlight>
                <a:latin typeface="+mn-lt"/>
                <a:ea typeface="+mn-ea"/>
                <a:cs typeface="+mn-cs"/>
              </a:rPr>
              <a:t>Intention pédagogique: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a:solidFill>
                  <a:schemeClr val="tx1"/>
                </a:solidFill>
                <a:effectLst/>
                <a:latin typeface="+mn-lt"/>
                <a:ea typeface="+mn-ea"/>
                <a:cs typeface="+mn-cs"/>
              </a:rPr>
              <a:t>Que les Agents connaissent les Référentiels connus et reconnus existants.</a:t>
            </a:r>
            <a:endParaRPr lang="fr-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fr-FR" sz="1200" b="0" kern="1200" dirty="0">
              <a:solidFill>
                <a:schemeClr val="tx1"/>
              </a:solidFill>
              <a:effectLst/>
              <a:highlight>
                <a:srgbClr val="FFFF00"/>
              </a:highligh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CA" sz="1200" kern="1200" dirty="0">
                <a:solidFill>
                  <a:schemeClr val="tx1"/>
                </a:solidFill>
                <a:effectLst/>
                <a:highlight>
                  <a:srgbClr val="FFFF00"/>
                </a:highlight>
                <a:latin typeface="+mn-lt"/>
                <a:ea typeface="+mn-ea"/>
                <a:cs typeface="+mn-cs"/>
              </a:rPr>
              <a:t>Exposé magistral: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kern="1200" dirty="0">
                <a:solidFill>
                  <a:schemeClr val="tx1"/>
                </a:solidFill>
                <a:effectLst/>
                <a:highlight>
                  <a:srgbClr val="FFFF00"/>
                </a:highlight>
                <a:latin typeface="+mn-lt"/>
                <a:ea typeface="+mn-ea"/>
                <a:cs typeface="+mn-cs"/>
              </a:rPr>
              <a:t>Tour d’horizon et explications concernant les référentiels touchant le droit de l’enfance ou les BC.</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kern="1200" dirty="0">
                <a:solidFill>
                  <a:schemeClr val="tx1"/>
                </a:solidFill>
                <a:effectLst/>
                <a:highlight>
                  <a:srgbClr val="FFFF00"/>
                </a:highlight>
                <a:latin typeface="+mn-lt"/>
                <a:ea typeface="+mn-ea"/>
                <a:cs typeface="+mn-cs"/>
              </a:rPr>
              <a:t>Répondre à quelques questions d’éclaircissement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CA" sz="1200" kern="1200" dirty="0">
              <a:solidFill>
                <a:schemeClr val="tx1"/>
              </a:solidFill>
              <a:effectLst/>
              <a:highlight>
                <a:srgbClr val="FFFF00"/>
              </a:highlight>
              <a:latin typeface="+mn-lt"/>
              <a:ea typeface="+mn-ea"/>
              <a:cs typeface="+mn-cs"/>
            </a:endParaRPr>
          </a:p>
          <a:p>
            <a:pPr>
              <a:buFontTx/>
              <a:buNone/>
            </a:pPr>
            <a:r>
              <a:rPr lang="fr-CA" altLang="fr-FR" sz="1200" b="1" dirty="0">
                <a:latin typeface="Arial" panose="020B0604020202020204" pitchFamily="34" charset="0"/>
              </a:rPr>
              <a:t> MAIS TOUT NE PEUT ÊTRE PRÉVU, RÉGI ET CODIFIÉ!!!</a:t>
            </a:r>
          </a:p>
          <a:p>
            <a:pPr>
              <a:buFontTx/>
              <a:buNone/>
            </a:pPr>
            <a:endParaRPr lang="fr-CA" altLang="fr-FR" sz="1200" dirty="0">
              <a:latin typeface="Arial" panose="020B0604020202020204" pitchFamily="34" charset="0"/>
            </a:endParaRPr>
          </a:p>
          <a:p>
            <a:pPr>
              <a:buFontTx/>
              <a:buNone/>
            </a:pPr>
            <a:r>
              <a:rPr lang="fr-CA" altLang="fr-FR" sz="1200" dirty="0">
                <a:latin typeface="Arial" panose="020B0604020202020204" pitchFamily="34" charset="0"/>
              </a:rPr>
              <a:t>Ainsi, le CPE-BC doit exercer une certaine DISCRÉTION quand il intervient auprès d’une RSG:</a:t>
            </a:r>
          </a:p>
          <a:p>
            <a:pPr marL="628650" lvl="1" indent="-171450">
              <a:buFont typeface="Arial" panose="020B0604020202020204" pitchFamily="34" charset="0"/>
              <a:buChar char="•"/>
            </a:pPr>
            <a:r>
              <a:rPr lang="fr-CA" altLang="fr-FR" sz="1200" dirty="0">
                <a:latin typeface="Arial" panose="020B0604020202020204" pitchFamily="34" charset="0"/>
              </a:rPr>
              <a:t>Bon jugement;</a:t>
            </a:r>
          </a:p>
          <a:p>
            <a:pPr marL="628650" lvl="1" indent="-171450">
              <a:buFont typeface="Arial" panose="020B0604020202020204" pitchFamily="34" charset="0"/>
              <a:buChar char="•"/>
            </a:pPr>
            <a:r>
              <a:rPr lang="fr-CA" altLang="fr-FR" sz="1200" dirty="0">
                <a:latin typeface="Arial" panose="020B0604020202020204" pitchFamily="34" charset="0"/>
              </a:rPr>
              <a:t>Analyse objective des situations;</a:t>
            </a:r>
          </a:p>
          <a:p>
            <a:pPr marL="628650" lvl="1" indent="-171450">
              <a:buFont typeface="Arial" panose="020B0604020202020204" pitchFamily="34" charset="0"/>
              <a:buChar char="•"/>
            </a:pPr>
            <a:r>
              <a:rPr lang="fr-CA" altLang="fr-FR" sz="1200" dirty="0">
                <a:latin typeface="Arial" panose="020B0604020202020204" pitchFamily="34" charset="0"/>
              </a:rPr>
              <a:t>Se baser sur de la documentation fiable et pertinente.</a:t>
            </a:r>
          </a:p>
          <a:p>
            <a:endParaRPr lang="fr-FR" b="1" dirty="0"/>
          </a:p>
          <a:p>
            <a:pPr marL="0" lvl="2" defTabSz="924879">
              <a:defRPr/>
            </a:pPr>
            <a:r>
              <a:rPr lang="fr-CA" dirty="0"/>
              <a:t>AVOCAT    Loi des services de garde + règlement</a:t>
            </a:r>
          </a:p>
          <a:p>
            <a:pPr marL="0" lvl="2" defTabSz="924879">
              <a:defRPr/>
            </a:pPr>
            <a:r>
              <a:rPr lang="fr-CA" dirty="0"/>
              <a:t>LPJ:	Art. 32 (c’est le DPJ et les membres de son personnel qu’il autorise à cette fin qui décident si le signalement doit être 	retenu);</a:t>
            </a:r>
          </a:p>
          <a:p>
            <a:pPr marL="0" lvl="2" defTabSz="924879">
              <a:defRPr/>
            </a:pPr>
            <a:r>
              <a:rPr lang="fr-CA" dirty="0"/>
              <a:t>	Art 35.4 (communication d’un renseignement au DPJ).</a:t>
            </a:r>
          </a:p>
          <a:p>
            <a:endParaRPr lang="fr-CA" dirty="0"/>
          </a:p>
          <a:p>
            <a:r>
              <a:rPr lang="fr-CA" dirty="0"/>
              <a:t>Charte:  	sauvegarde de sa dignité, de son honneur et de sa réputation</a:t>
            </a:r>
          </a:p>
          <a:p>
            <a:r>
              <a:rPr lang="fr-CA" dirty="0"/>
              <a:t>	Respect de sa vie privée</a:t>
            </a:r>
          </a:p>
          <a:p>
            <a:r>
              <a:rPr lang="fr-CA" dirty="0"/>
              <a:t>	Droit à la jouissance paisible et à la libre disposition de ses</a:t>
            </a:r>
            <a:r>
              <a:rPr lang="fr-CA" baseline="0" dirty="0"/>
              <a:t> biens</a:t>
            </a:r>
          </a:p>
          <a:p>
            <a:r>
              <a:rPr lang="fr-CA" baseline="0" dirty="0"/>
              <a:t>	</a:t>
            </a:r>
            <a:r>
              <a:rPr lang="fr-CA" dirty="0"/>
              <a:t>Les libertés et droits fondamentaux s'exercent dans le respect des valeurs démocratiques, de l'ordre public et du</a:t>
            </a:r>
          </a:p>
          <a:p>
            <a:r>
              <a:rPr lang="fr-CA" dirty="0"/>
              <a:t>	bien-être général des citoyens du Québec. La loi peut, à cet égard, en fixer la portée et en aménager l'exercice</a:t>
            </a:r>
          </a:p>
          <a:p>
            <a:r>
              <a:rPr lang="fr-CA" dirty="0"/>
              <a:t>	</a:t>
            </a:r>
          </a:p>
          <a:p>
            <a:pPr marL="0" lvl="2" defTabSz="924879">
              <a:defRPr/>
            </a:pPr>
            <a:r>
              <a:rPr lang="fr-CA" dirty="0"/>
              <a:t>Code</a:t>
            </a:r>
            <a:r>
              <a:rPr lang="fr-CA" baseline="0" dirty="0"/>
              <a:t> civil	Art. 3 (Droit à la réputation et à la vie privée);</a:t>
            </a:r>
          </a:p>
          <a:p>
            <a:pPr marL="0" lvl="2" defTabSz="924879">
              <a:defRPr/>
            </a:pPr>
            <a:r>
              <a:rPr lang="fr-CA" baseline="0" dirty="0"/>
              <a:t>	Articles 32 et 33 (Respect des droits de l’enfant);</a:t>
            </a:r>
          </a:p>
          <a:p>
            <a:pPr marL="0" lvl="2" defTabSz="924879">
              <a:defRPr/>
            </a:pPr>
            <a:r>
              <a:rPr lang="fr-CA" baseline="0" dirty="0"/>
              <a:t>	Articles 35 à 40 (Respect de la réputation et de la vie privée. À lire en corrélation avec la LPRPSP).</a:t>
            </a:r>
          </a:p>
          <a:p>
            <a:pPr marL="0" lvl="2" defTabSz="924879">
              <a:defRPr/>
            </a:pPr>
            <a:endParaRPr lang="fr-CA" dirty="0"/>
          </a:p>
          <a:p>
            <a:pPr marL="0" lvl="2" defTabSz="924879">
              <a:defRPr/>
            </a:pPr>
            <a:r>
              <a:rPr lang="fr-CA" dirty="0"/>
              <a:t>LPRPSP:   Protection des renseignements:  analyse plus loin</a:t>
            </a:r>
          </a:p>
          <a:p>
            <a:pPr marL="0" lvl="2" defTabSz="924879">
              <a:defRPr/>
            </a:pPr>
            <a:endParaRPr lang="en-CA" dirty="0"/>
          </a:p>
          <a:p>
            <a:pPr marL="0" lvl="2" defTabSz="924879">
              <a:defRPr/>
            </a:pPr>
            <a:r>
              <a:rPr lang="en-CA" dirty="0"/>
              <a:t>RSG + BC doivent respecter les Lois et les règlements</a:t>
            </a:r>
            <a:endParaRPr lang="fr-CA"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CCC0F2B1-BDEE-4591-B955-6A904EDEB27A}" type="slidenum">
              <a:rPr lang="fr-CA" smtClean="0"/>
              <a:t>20</a:t>
            </a:fld>
            <a:endParaRPr lang="fr-CA" dirty="0"/>
          </a:p>
        </p:txBody>
      </p:sp>
    </p:spTree>
    <p:extLst>
      <p:ext uri="{BB962C8B-B14F-4D97-AF65-F5344CB8AC3E}">
        <p14:creationId xmlns:p14="http://schemas.microsoft.com/office/powerpoint/2010/main" val="1220915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effectLst/>
                <a:latin typeface="+mn-lt"/>
                <a:ea typeface="+mn-ea"/>
                <a:cs typeface="+mn-cs"/>
              </a:rPr>
              <a:t>VIDÉO Patricia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effectLst/>
                <a:latin typeface="+mn-lt"/>
                <a:ea typeface="+mn-ea"/>
                <a:cs typeface="+mn-cs"/>
              </a:rPr>
              <a:t>Intentions pédagogiques: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a:solidFill>
                  <a:schemeClr val="tx1"/>
                </a:solidFill>
                <a:effectLst/>
                <a:latin typeface="+mn-lt"/>
                <a:ea typeface="+mn-ea"/>
                <a:cs typeface="+mn-cs"/>
              </a:rPr>
              <a:t>Que les Agents connaissent les Référentiels connus et reconnus existants.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a:solidFill>
                  <a:schemeClr val="tx1"/>
                </a:solidFill>
                <a:effectLst/>
                <a:latin typeface="+mn-lt"/>
                <a:ea typeface="+mn-ea"/>
                <a:cs typeface="+mn-cs"/>
              </a:rPr>
              <a:t>Que les Agents du BC développent un vocabulaire commun</a:t>
            </a:r>
            <a:r>
              <a:rPr lang="fr-CA" dirty="0">
                <a:effectLst/>
              </a:rPr>
              <a:t> </a:t>
            </a:r>
            <a:endParaRPr lang="fr-CA" sz="1200" kern="1200" dirty="0">
              <a:solidFill>
                <a:schemeClr val="tx1"/>
              </a:solidFill>
              <a:effectLst/>
              <a:latin typeface="+mn-lt"/>
              <a:ea typeface="+mn-ea"/>
              <a:cs typeface="+mn-cs"/>
            </a:endParaRPr>
          </a:p>
          <a:p>
            <a:endParaRPr lang="fr-CA" altLang="fr-FR" b="1" u="sng" dirty="0">
              <a:latin typeface="Arial" panose="020B0604020202020204" pitchFamily="34" charset="0"/>
            </a:endParaRPr>
          </a:p>
          <a:p>
            <a:r>
              <a:rPr lang="fr-CA" altLang="fr-FR" b="1" u="sng" dirty="0">
                <a:latin typeface="Arial" panose="020B0604020202020204" pitchFamily="34" charset="0"/>
              </a:rPr>
              <a:t>La Constitution</a:t>
            </a:r>
            <a:r>
              <a:rPr lang="fr-CA" altLang="fr-FR" b="1" dirty="0">
                <a:latin typeface="Arial" panose="020B0604020202020204" pitchFamily="34" charset="0"/>
              </a:rPr>
              <a:t> :</a:t>
            </a:r>
          </a:p>
          <a:p>
            <a:pPr>
              <a:buFontTx/>
              <a:buNone/>
            </a:pPr>
            <a:endParaRPr lang="fr-CA" altLang="fr-FR" dirty="0">
              <a:latin typeface="Arial" panose="020B0604020202020204" pitchFamily="34" charset="0"/>
            </a:endParaRPr>
          </a:p>
          <a:p>
            <a:pPr algn="just">
              <a:buFontTx/>
              <a:buNone/>
            </a:pPr>
            <a:r>
              <a:rPr lang="fr-CA" altLang="fr-FR" dirty="0">
                <a:latin typeface="Arial" panose="020B0604020202020204" pitchFamily="34" charset="0"/>
                <a:cs typeface="Times New Roman" panose="02020603050405020304" pitchFamily="18" charset="0"/>
              </a:rPr>
              <a:t>Ensemble des règles juridiques qui régissent l’organisation et le fonctionnement des institutions les plus importantes de l’État ainsi que leurs rapports avec les citoyens.</a:t>
            </a:r>
            <a:r>
              <a:rPr lang="fr-CA" altLang="fr-FR" dirty="0">
                <a:latin typeface="Arial" panose="020B0604020202020204" pitchFamily="34" charset="0"/>
              </a:rPr>
              <a:t> Elle sépare les pouvoirs entre le gouvernement fédéral et les provinces.</a:t>
            </a:r>
          </a:p>
          <a:p>
            <a:pPr algn="just">
              <a:buFontTx/>
              <a:buNone/>
            </a:pPr>
            <a:endParaRPr lang="fr-CA" altLang="fr-FR" dirty="0">
              <a:latin typeface="Arial" panose="020B0604020202020204" pitchFamily="34" charset="0"/>
            </a:endParaRPr>
          </a:p>
          <a:p>
            <a:pPr algn="just">
              <a:buFontTx/>
              <a:buNone/>
            </a:pPr>
            <a:r>
              <a:rPr lang="fr-CA" altLang="fr-FR" dirty="0">
                <a:latin typeface="Arial" panose="020B0604020202020204" pitchFamily="34" charset="0"/>
              </a:rPr>
              <a:t>EX: Charte canadienne des droits et libertés Canada , Charte des droits et libertés de la personne Québec </a:t>
            </a:r>
          </a:p>
          <a:p>
            <a:pPr algn="just">
              <a:buFontTx/>
              <a:buNone/>
            </a:pPr>
            <a:endParaRPr lang="fr-CA" altLang="fr-FR" dirty="0">
              <a:latin typeface="Arial" panose="020B0604020202020204" pitchFamily="34" charset="0"/>
            </a:endParaRPr>
          </a:p>
          <a:p>
            <a:pPr algn="just"/>
            <a:r>
              <a:rPr lang="fr-CA" altLang="fr-FR" b="1" u="sng" dirty="0">
                <a:latin typeface="Arial" panose="020B0604020202020204" pitchFamily="34" charset="0"/>
              </a:rPr>
              <a:t>La loi</a:t>
            </a:r>
            <a:r>
              <a:rPr lang="fr-CA" altLang="fr-FR" b="1" dirty="0">
                <a:latin typeface="Arial" panose="020B0604020202020204" pitchFamily="34" charset="0"/>
              </a:rPr>
              <a:t> :</a:t>
            </a:r>
          </a:p>
          <a:p>
            <a:pPr algn="just">
              <a:buFontTx/>
              <a:buNone/>
            </a:pPr>
            <a:endParaRPr lang="fr-CA" altLang="fr-FR" b="1" dirty="0">
              <a:latin typeface="Arial" panose="020B0604020202020204" pitchFamily="34" charset="0"/>
            </a:endParaRPr>
          </a:p>
          <a:p>
            <a:pPr algn="just">
              <a:buFontTx/>
              <a:buNone/>
            </a:pPr>
            <a:r>
              <a:rPr lang="fr-CA" altLang="fr-FR" dirty="0">
                <a:latin typeface="Arial" panose="020B0604020202020204" pitchFamily="34" charset="0"/>
              </a:rPr>
              <a:t>Acte législatif écrit qui émane de l’État (législateur) selon les compétences dévolues par la constitution.</a:t>
            </a:r>
          </a:p>
          <a:p>
            <a:pPr algn="just">
              <a:buFontTx/>
              <a:buNone/>
            </a:pPr>
            <a:endParaRPr lang="fr-CA" altLang="fr-FR" dirty="0">
              <a:latin typeface="Arial" panose="020B0604020202020204" pitchFamily="34" charset="0"/>
            </a:endParaRPr>
          </a:p>
          <a:p>
            <a:pPr marL="0" algn="just" defTabSz="914400" rtl="0" eaLnBrk="1" latinLnBrk="0" hangingPunct="1">
              <a:buFontTx/>
              <a:buNone/>
            </a:pPr>
            <a:r>
              <a:rPr lang="fr-CA" altLang="fr-FR" dirty="0">
                <a:latin typeface="Arial" panose="020B0604020202020204" pitchFamily="34" charset="0"/>
              </a:rPr>
              <a:t>Pouvoir législatif </a:t>
            </a:r>
            <a:r>
              <a:rPr lang="fr-CA" altLang="fr-FR" sz="1200" kern="1200" dirty="0">
                <a:solidFill>
                  <a:schemeClr val="tx1"/>
                </a:solidFill>
                <a:latin typeface="Arial" panose="020B0604020202020204" pitchFamily="34" charset="0"/>
                <a:ea typeface="+mn-ea"/>
                <a:cs typeface="+mn-cs"/>
              </a:rPr>
              <a:t>qui effectue les lois </a:t>
            </a:r>
          </a:p>
          <a:p>
            <a:pPr marL="0" algn="just" defTabSz="914400" rtl="0" eaLnBrk="1" latinLnBrk="0" hangingPunct="1">
              <a:buFontTx/>
              <a:buNone/>
            </a:pPr>
            <a:r>
              <a:rPr lang="fr-CA" altLang="fr-FR" sz="1200" kern="1200" dirty="0">
                <a:solidFill>
                  <a:schemeClr val="tx1"/>
                </a:solidFill>
                <a:latin typeface="Arial" panose="020B0604020202020204" pitchFamily="34" charset="0"/>
                <a:ea typeface="+mn-ea"/>
                <a:cs typeface="+mn-cs"/>
              </a:rPr>
              <a:t>Fonctionnement – gazette officielle publication et par la suite – assemblée nationale </a:t>
            </a:r>
          </a:p>
          <a:p>
            <a:pPr marL="0" algn="just" defTabSz="914400" rtl="0" eaLnBrk="1" latinLnBrk="0" hangingPunct="1">
              <a:buFontTx/>
              <a:buNone/>
            </a:pPr>
            <a:endParaRPr lang="fr-CA" sz="1200" kern="1200" dirty="0">
              <a:solidFill>
                <a:schemeClr val="tx1"/>
              </a:solidFill>
              <a:effectLst/>
              <a:latin typeface="Arial" panose="020B0604020202020204" pitchFamily="34" charset="0"/>
              <a:ea typeface="+mn-ea"/>
              <a:cs typeface="+mn-cs"/>
            </a:endParaRPr>
          </a:p>
          <a:p>
            <a:pPr marL="0" algn="l" defTabSz="914400" rtl="0" eaLnBrk="1" latinLnBrk="0" hangingPunct="1">
              <a:buFontTx/>
              <a:buNone/>
            </a:pPr>
            <a:r>
              <a:rPr lang="fr-CA" dirty="0">
                <a:effectLst/>
              </a:rPr>
              <a:t>Apprenez-en plus sur les sites suivants:</a:t>
            </a:r>
            <a:br>
              <a:rPr lang="fr-CA" dirty="0">
                <a:effectLst/>
              </a:rPr>
            </a:br>
            <a:r>
              <a:rPr lang="fr-CA" sz="1200" b="0" u="sng" kern="1200" dirty="0">
                <a:solidFill>
                  <a:schemeClr val="tx1"/>
                </a:solidFill>
                <a:effectLst/>
                <a:latin typeface="+mn-lt"/>
                <a:ea typeface="+mn-ea"/>
                <a:cs typeface="+mn-cs"/>
                <a:hlinkClick r:id="rId3"/>
              </a:rPr>
              <a:t>Éducaloi</a:t>
            </a:r>
            <a:r>
              <a:rPr lang="fr-CA" sz="1200" b="1" kern="1200" dirty="0">
                <a:solidFill>
                  <a:schemeClr val="tx1"/>
                </a:solidFill>
                <a:effectLst/>
                <a:latin typeface="+mn-lt"/>
                <a:ea typeface="+mn-ea"/>
                <a:cs typeface="+mn-cs"/>
              </a:rPr>
              <a:t> </a:t>
            </a:r>
            <a:br>
              <a:rPr lang="fr-CA" dirty="0">
                <a:effectLst/>
              </a:rPr>
            </a:br>
            <a:r>
              <a:rPr lang="fr-CA" sz="1200" b="0" u="sng" kern="1200" dirty="0">
                <a:solidFill>
                  <a:schemeClr val="tx1"/>
                </a:solidFill>
                <a:effectLst/>
                <a:latin typeface="+mn-lt"/>
                <a:ea typeface="+mn-ea"/>
                <a:cs typeface="+mn-cs"/>
                <a:hlinkClick r:id="rId4"/>
              </a:rPr>
              <a:t>Assemblée nationale</a:t>
            </a:r>
            <a:endParaRPr lang="fr-CA" altLang="fr-FR" b="1" u="sng" dirty="0">
              <a:latin typeface="Arial" panose="020B0604020202020204" pitchFamily="34" charset="0"/>
            </a:endParaRPr>
          </a:p>
          <a:p>
            <a:pPr marL="0" algn="just" defTabSz="914400" rtl="0" eaLnBrk="1" latinLnBrk="0" hangingPunct="1">
              <a:buFontTx/>
              <a:buNone/>
            </a:pPr>
            <a:endParaRPr lang="fr-CA" altLang="fr-FR" b="1" u="sng" dirty="0">
              <a:latin typeface="Arial" panose="020B0604020202020204" pitchFamily="34" charset="0"/>
            </a:endParaRPr>
          </a:p>
          <a:p>
            <a:r>
              <a:rPr lang="fr-CA" altLang="fr-FR" b="1" u="sng" dirty="0">
                <a:latin typeface="Arial" panose="020B0604020202020204" pitchFamily="34" charset="0"/>
              </a:rPr>
              <a:t>Le règlement</a:t>
            </a:r>
            <a:r>
              <a:rPr lang="fr-CA" altLang="fr-FR" b="1" dirty="0">
                <a:latin typeface="Arial" panose="020B0604020202020204" pitchFamily="34" charset="0"/>
              </a:rPr>
              <a:t> :</a:t>
            </a:r>
          </a:p>
          <a:p>
            <a:endParaRPr lang="fr-CA" altLang="fr-FR" b="1" dirty="0">
              <a:latin typeface="Arial" panose="020B0604020202020204" pitchFamily="34" charset="0"/>
            </a:endParaRPr>
          </a:p>
          <a:p>
            <a:pPr algn="just">
              <a:buFontTx/>
              <a:buNone/>
            </a:pPr>
            <a:r>
              <a:rPr lang="fr-CA" altLang="fr-FR" dirty="0">
                <a:latin typeface="Arial" panose="020B0604020202020204" pitchFamily="34" charset="0"/>
              </a:rPr>
              <a:t>Norme générale et impersonnelle, écrite et édictée par une autorité désignée par la loi. Assure l’application pratique de </a:t>
            </a:r>
            <a:r>
              <a:rPr lang="fr-CA" altLang="fr-FR" b="1" dirty="0">
                <a:latin typeface="Arial" panose="020B0604020202020204" pitchFamily="34" charset="0"/>
              </a:rPr>
              <a:t>la loi habilitante</a:t>
            </a:r>
            <a:r>
              <a:rPr lang="fr-CA" altLang="fr-FR" dirty="0">
                <a:latin typeface="Arial" panose="020B0604020202020204" pitchFamily="34" charset="0"/>
              </a:rPr>
              <a:t>.</a:t>
            </a:r>
          </a:p>
          <a:p>
            <a:pPr algn="just">
              <a:buFontTx/>
              <a:buNone/>
            </a:pPr>
            <a:endParaRPr lang="fr-CA" altLang="fr-FR" dirty="0">
              <a:latin typeface="Arial" panose="020B0604020202020204" pitchFamily="34" charset="0"/>
            </a:endParaRPr>
          </a:p>
          <a:p>
            <a:pPr algn="just">
              <a:buFontTx/>
              <a:buNone/>
            </a:pPr>
            <a:r>
              <a:rPr lang="fr-CA" altLang="fr-FR" dirty="0">
                <a:latin typeface="Arial" panose="020B0604020202020204" pitchFamily="34" charset="0"/>
              </a:rPr>
              <a:t>Avis de 45 jours – pas besoin d’aller à l’assemblée </a:t>
            </a:r>
          </a:p>
          <a:p>
            <a:pPr algn="just">
              <a:buFontTx/>
              <a:buNone/>
            </a:pPr>
            <a:endParaRPr lang="fr-CA" altLang="fr-FR" dirty="0">
              <a:latin typeface="Arial" panose="020B0604020202020204" pitchFamily="34" charset="0"/>
            </a:endParaRPr>
          </a:p>
          <a:p>
            <a:pPr algn="just"/>
            <a:r>
              <a:rPr lang="fr-CA" altLang="fr-FR" b="1" u="sng" dirty="0">
                <a:latin typeface="Arial" panose="020B0604020202020204" pitchFamily="34" charset="0"/>
              </a:rPr>
              <a:t>La jurisprudence</a:t>
            </a:r>
            <a:r>
              <a:rPr lang="fr-CA" altLang="fr-FR" b="1" dirty="0">
                <a:latin typeface="Arial" panose="020B0604020202020204" pitchFamily="34" charset="0"/>
              </a:rPr>
              <a:t> :</a:t>
            </a:r>
          </a:p>
          <a:p>
            <a:pPr algn="just">
              <a:buFontTx/>
              <a:buNone/>
            </a:pPr>
            <a:endParaRPr lang="fr-CA" altLang="fr-FR" dirty="0">
              <a:latin typeface="Arial" panose="020B0604020202020204" pitchFamily="34" charset="0"/>
            </a:endParaRPr>
          </a:p>
          <a:p>
            <a:pPr algn="just">
              <a:buFontTx/>
              <a:buNone/>
            </a:pPr>
            <a:r>
              <a:rPr lang="fr-CA" altLang="fr-FR" dirty="0">
                <a:latin typeface="Arial" panose="020B0604020202020204" pitchFamily="34" charset="0"/>
              </a:rPr>
              <a:t>Décisions rendues par les différents tribunaux.</a:t>
            </a:r>
          </a:p>
          <a:p>
            <a:endParaRPr lang="fr-FR" altLang="fr-FR" dirty="0"/>
          </a:p>
          <a:p>
            <a:endParaRPr lang="fr-FR" altLang="fr-FR" dirty="0"/>
          </a:p>
          <a:p>
            <a:r>
              <a:rPr lang="fr-FR" altLang="fr-FR" dirty="0"/>
              <a:t>COUTUME – règle de droit non écrite</a:t>
            </a:r>
          </a:p>
          <a:p>
            <a:pPr marL="171450" indent="-171450">
              <a:buFont typeface="Wingdings" pitchFamily="2" charset="2"/>
              <a:buChar char="Ø"/>
            </a:pPr>
            <a:endParaRPr lang="fr-CA" dirty="0"/>
          </a:p>
        </p:txBody>
      </p:sp>
      <p:sp>
        <p:nvSpPr>
          <p:cNvPr id="4" name="Espace réservé du numéro de diapositive 3"/>
          <p:cNvSpPr>
            <a:spLocks noGrp="1"/>
          </p:cNvSpPr>
          <p:nvPr>
            <p:ph type="sldNum" sz="quarter" idx="5"/>
          </p:nvPr>
        </p:nvSpPr>
        <p:spPr/>
        <p:txBody>
          <a:bodyPr/>
          <a:lstStyle/>
          <a:p>
            <a:fld id="{CCC0F2B1-BDEE-4591-B955-6A904EDEB27A}" type="slidenum">
              <a:rPr lang="fr-CA" smtClean="0"/>
              <a:t>21</a:t>
            </a:fld>
            <a:endParaRPr lang="fr-CA" dirty="0"/>
          </a:p>
        </p:txBody>
      </p:sp>
    </p:spTree>
    <p:extLst>
      <p:ext uri="{BB962C8B-B14F-4D97-AF65-F5344CB8AC3E}">
        <p14:creationId xmlns:p14="http://schemas.microsoft.com/office/powerpoint/2010/main" val="8022877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effectLst/>
                <a:latin typeface="+mn-lt"/>
                <a:ea typeface="+mn-ea"/>
                <a:cs typeface="+mn-cs"/>
              </a:rPr>
              <a:t>VIDÉO Patricia</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200" b="0" kern="1200" dirty="0">
              <a:solidFill>
                <a:schemeClr val="tx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effectLst/>
                <a:latin typeface="+mn-lt"/>
                <a:ea typeface="+mn-ea"/>
                <a:cs typeface="+mn-cs"/>
              </a:rPr>
              <a:t>Intentions pédagogiques:</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a:solidFill>
                  <a:schemeClr val="tx1"/>
                </a:solidFill>
                <a:effectLst/>
                <a:latin typeface="+mn-lt"/>
                <a:ea typeface="+mn-ea"/>
                <a:cs typeface="+mn-cs"/>
              </a:rPr>
              <a:t>Que les Agents connaissent les Référentiels connus et reconnus existants.</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a:solidFill>
                  <a:schemeClr val="tx1"/>
                </a:solidFill>
                <a:effectLst/>
                <a:latin typeface="+mn-lt"/>
                <a:ea typeface="+mn-ea"/>
                <a:cs typeface="+mn-cs"/>
              </a:rPr>
              <a:t>Que les Agents du BC développent un vocabulaire commun</a:t>
            </a:r>
            <a:r>
              <a:rPr lang="fr-CA" dirty="0">
                <a:effectLst/>
              </a:rPr>
              <a:t> </a:t>
            </a:r>
            <a:endParaRPr lang="fr-CA" sz="1200" kern="1200" dirty="0">
              <a:solidFill>
                <a:schemeClr val="tx1"/>
              </a:solidFill>
              <a:effectLst/>
              <a:latin typeface="+mn-lt"/>
              <a:ea typeface="+mn-ea"/>
              <a:cs typeface="+mn-cs"/>
            </a:endParaRPr>
          </a:p>
          <a:p>
            <a:pPr algn="just"/>
            <a:endParaRPr lang="fr-CA" sz="1200" b="1" dirty="0">
              <a:solidFill>
                <a:schemeClr val="tx2"/>
              </a:solidFill>
              <a:latin typeface="Arial" panose="020B0604020202020204" pitchFamily="34" charset="0"/>
              <a:cs typeface="Arial" panose="020B0604020202020204" pitchFamily="34" charset="0"/>
            </a:endParaRPr>
          </a:p>
          <a:p>
            <a:pPr algn="just"/>
            <a:r>
              <a:rPr lang="fr-CA" sz="1200" b="1" dirty="0">
                <a:solidFill>
                  <a:schemeClr val="tx2"/>
                </a:solidFill>
                <a:latin typeface="Arial" panose="020B0604020202020204" pitchFamily="34" charset="0"/>
                <a:cs typeface="Arial" panose="020B0604020202020204" pitchFamily="34" charset="0"/>
              </a:rPr>
              <a:t>Doctrine: ensemble de références </a:t>
            </a:r>
            <a:r>
              <a:rPr lang="fr-CA" sz="1200" dirty="0">
                <a:solidFill>
                  <a:schemeClr val="tx2"/>
                </a:solidFill>
                <a:latin typeface="Arial" panose="020B0604020202020204" pitchFamily="34" charset="0"/>
                <a:cs typeface="Arial" panose="020B0604020202020204" pitchFamily="34" charset="0"/>
              </a:rPr>
              <a:t>utiles </a:t>
            </a:r>
            <a:r>
              <a:rPr lang="fr-CA" sz="1200" b="1" dirty="0">
                <a:solidFill>
                  <a:schemeClr val="tx2"/>
                </a:solidFill>
                <a:latin typeface="Arial" panose="020B0604020202020204" pitchFamily="34" charset="0"/>
                <a:cs typeface="Arial" panose="020B0604020202020204" pitchFamily="34" charset="0"/>
              </a:rPr>
              <a:t>pour</a:t>
            </a:r>
            <a:r>
              <a:rPr lang="fr-CA" sz="1200" dirty="0">
                <a:solidFill>
                  <a:schemeClr val="tx2"/>
                </a:solidFill>
                <a:latin typeface="Arial" panose="020B0604020202020204" pitchFamily="34" charset="0"/>
                <a:cs typeface="Arial" panose="020B0604020202020204" pitchFamily="34" charset="0"/>
              </a:rPr>
              <a:t> </a:t>
            </a:r>
            <a:r>
              <a:rPr lang="fr-CA" sz="1200" b="1" dirty="0">
                <a:solidFill>
                  <a:schemeClr val="tx2"/>
                </a:solidFill>
                <a:latin typeface="Arial" panose="020B0604020202020204" pitchFamily="34" charset="0"/>
                <a:cs typeface="Arial" panose="020B0604020202020204" pitchFamily="34" charset="0"/>
              </a:rPr>
              <a:t>interpréter les lois (</a:t>
            </a:r>
            <a:r>
              <a:rPr lang="fr-CA" sz="1200" kern="1200" dirty="0">
                <a:solidFill>
                  <a:schemeClr val="tx1"/>
                </a:solidFill>
                <a:effectLst/>
                <a:latin typeface="+mn-lt"/>
                <a:ea typeface="+mn-ea"/>
                <a:cs typeface="+mn-cs"/>
              </a:rPr>
              <a:t>ouvrages, opinions et théories dans lesquels les auteurs du domaine juridique expliquent et interprètent le droit). Elle n’est pas une source de droit en soi,</a:t>
            </a:r>
          </a:p>
          <a:p>
            <a:pPr algn="just"/>
            <a:endParaRPr lang="fr-CA" sz="1200" u="sng" kern="1200" dirty="0">
              <a:solidFill>
                <a:schemeClr val="tx1"/>
              </a:solidFill>
              <a:effectLst/>
              <a:latin typeface="+mn-lt"/>
              <a:ea typeface="+mn-ea"/>
              <a:cs typeface="+mn-cs"/>
            </a:endParaRPr>
          </a:p>
          <a:p>
            <a:pPr algn="just"/>
            <a:r>
              <a:rPr lang="fr-CA" sz="1200" u="sng" kern="1200" dirty="0">
                <a:solidFill>
                  <a:schemeClr val="tx1"/>
                </a:solidFill>
                <a:effectLst/>
                <a:latin typeface="+mn-lt"/>
                <a:ea typeface="+mn-ea"/>
                <a:cs typeface="+mn-cs"/>
              </a:rPr>
              <a:t>MISE EN GARDE SUR LES SOURCES INTERNET</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La crédibilité d’une opinion juridique dépendra à tout coup de l’auteur qui l’a rédigée et de la source d’où elle provient. En général, les auteurs crédibles publient leurs écrits dans des ouvrages de référence ou sur des supports qui sont reconnus par la communauté juridique et diffusés par des éditeurs spécialisés. Ainsi, il faut se méfier des commentaires juridiques provenant de sources Internet qui sont difficiles à valider. Voir à ce propos : H. REID, </a:t>
            </a:r>
            <a:r>
              <a:rPr lang="fr-CA" sz="1200" i="1" kern="1200" dirty="0">
                <a:solidFill>
                  <a:schemeClr val="tx1"/>
                </a:solidFill>
                <a:effectLst/>
                <a:latin typeface="+mn-lt"/>
                <a:ea typeface="+mn-ea"/>
                <a:cs typeface="+mn-cs"/>
              </a:rPr>
              <a:t>op.cit.</a:t>
            </a:r>
            <a:r>
              <a:rPr lang="fr-CA" sz="1200" kern="1200" dirty="0">
                <a:solidFill>
                  <a:schemeClr val="tx1"/>
                </a:solidFill>
                <a:effectLst/>
                <a:latin typeface="+mn-lt"/>
                <a:ea typeface="+mn-ea"/>
                <a:cs typeface="+mn-cs"/>
              </a:rPr>
              <a:t>, note 2, p. 196-197.</a:t>
            </a:r>
          </a:p>
          <a:p>
            <a:endParaRPr lang="fr-FR" dirty="0"/>
          </a:p>
          <a:p>
            <a:pPr algn="just">
              <a:buFontTx/>
              <a:buNone/>
            </a:pPr>
            <a:r>
              <a:rPr lang="fr-CA" altLang="fr-FR" sz="1200" b="1" dirty="0">
                <a:latin typeface="Arial" panose="020B0604020202020204" pitchFamily="34" charset="0"/>
              </a:rPr>
              <a:t>Les différends du MF: </a:t>
            </a:r>
          </a:p>
          <a:p>
            <a:pPr marL="171450" indent="-171450" algn="just">
              <a:buFont typeface="Arial" panose="020B0604020202020204" pitchFamily="34" charset="0"/>
              <a:buChar char="•"/>
            </a:pPr>
            <a:r>
              <a:rPr lang="fr-CA" altLang="fr-FR" sz="1200" dirty="0">
                <a:latin typeface="Arial" panose="020B0604020202020204" pitchFamily="34" charset="0"/>
              </a:rPr>
              <a:t>Interprétation du règlement par le Ministère </a:t>
            </a:r>
          </a:p>
          <a:p>
            <a:pPr marL="171450" indent="-171450" algn="just">
              <a:buFont typeface="Arial" panose="020B0604020202020204" pitchFamily="34" charset="0"/>
              <a:buChar char="•"/>
            </a:pPr>
            <a:r>
              <a:rPr lang="fr-CA" altLang="fr-FR" sz="1200" dirty="0">
                <a:latin typeface="Arial" panose="020B0604020202020204" pitchFamily="34" charset="0"/>
              </a:rPr>
              <a:t>Processus établi dans la cadre de l’entente collective des RSG: </a:t>
            </a:r>
          </a:p>
          <a:p>
            <a:pPr marL="171450" indent="-171450" algn="just">
              <a:buFont typeface="Arial" panose="020B0604020202020204" pitchFamily="34" charset="0"/>
              <a:buChar char="•"/>
            </a:pPr>
            <a:r>
              <a:rPr lang="fr-CA" altLang="fr-FR" sz="1200" dirty="0">
                <a:latin typeface="Arial" panose="020B0604020202020204" pitchFamily="34" charset="0"/>
              </a:rPr>
              <a:t>Aucun pouvoir décisionnel ni de précédent à l’extérieur du réseau; </a:t>
            </a:r>
          </a:p>
          <a:p>
            <a:pPr marL="171450" indent="-171450">
              <a:buFont typeface="Wingdings" pitchFamily="2" charset="2"/>
              <a:buChar char="Ø"/>
            </a:pPr>
            <a:endParaRPr lang="fr-CA" dirty="0"/>
          </a:p>
        </p:txBody>
      </p:sp>
      <p:sp>
        <p:nvSpPr>
          <p:cNvPr id="4" name="Espace réservé du numéro de diapositive 3"/>
          <p:cNvSpPr>
            <a:spLocks noGrp="1"/>
          </p:cNvSpPr>
          <p:nvPr>
            <p:ph type="sldNum" sz="quarter" idx="5"/>
          </p:nvPr>
        </p:nvSpPr>
        <p:spPr/>
        <p:txBody>
          <a:bodyPr/>
          <a:lstStyle/>
          <a:p>
            <a:fld id="{CCC0F2B1-BDEE-4591-B955-6A904EDEB27A}" type="slidenum">
              <a:rPr lang="fr-CA" smtClean="0"/>
              <a:t>22</a:t>
            </a:fld>
            <a:endParaRPr lang="fr-CA" dirty="0"/>
          </a:p>
        </p:txBody>
      </p:sp>
    </p:spTree>
    <p:extLst>
      <p:ext uri="{BB962C8B-B14F-4D97-AF65-F5344CB8AC3E}">
        <p14:creationId xmlns:p14="http://schemas.microsoft.com/office/powerpoint/2010/main" val="2904999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b="0" kern="1200" dirty="0">
                <a:solidFill>
                  <a:schemeClr val="tx1"/>
                </a:solidFill>
                <a:effectLst/>
                <a:latin typeface="+mn-lt"/>
                <a:ea typeface="+mn-ea"/>
                <a:cs typeface="+mn-cs"/>
              </a:rPr>
              <a:t>Intentions pédagogiques:</a:t>
            </a:r>
          </a:p>
          <a:p>
            <a:pPr marL="171450" indent="-171450">
              <a:buFont typeface="Arial" panose="020B0604020202020204" pitchFamily="34" charset="0"/>
              <a:buChar char="•"/>
            </a:pPr>
            <a:r>
              <a:rPr lang="fr-FR" sz="1200" kern="1200" dirty="0">
                <a:solidFill>
                  <a:schemeClr val="tx1"/>
                </a:solidFill>
                <a:effectLst/>
                <a:latin typeface="+mn-lt"/>
                <a:ea typeface="+mn-ea"/>
                <a:cs typeface="+mn-cs"/>
              </a:rPr>
              <a:t>Que les Agents voient l’importance de continuer à utiliser ces référentiels dans le cadre de leur accompagnement. </a:t>
            </a:r>
            <a:endParaRPr lang="fr-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a:solidFill>
                  <a:schemeClr val="tx1"/>
                </a:solidFill>
                <a:effectLst/>
                <a:latin typeface="+mn-lt"/>
                <a:ea typeface="+mn-ea"/>
                <a:cs typeface="+mn-cs"/>
              </a:rPr>
              <a:t>Que les Agents développent l’habileté de faire connaître et de favoriser l’utilisation des Référentiels par les RSG ?</a:t>
            </a:r>
            <a:endParaRPr lang="fr-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200" kern="1200" dirty="0">
                <a:solidFill>
                  <a:schemeClr val="tx1"/>
                </a:solidFill>
                <a:effectLst/>
                <a:latin typeface="+mn-lt"/>
                <a:ea typeface="+mn-ea"/>
                <a:cs typeface="+mn-cs"/>
              </a:rPr>
              <a:t>Speed explaining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CA" sz="1200" kern="1200" dirty="0">
                <a:solidFill>
                  <a:schemeClr val="tx1"/>
                </a:solidFill>
                <a:effectLst/>
                <a:latin typeface="+mn-lt"/>
                <a:ea typeface="+mn-ea"/>
                <a:cs typeface="+mn-cs"/>
              </a:rPr>
              <a:t>Discussion en petit groupe (par appellation d’emploi)</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200" b="1" kern="1200" dirty="0">
                <a:solidFill>
                  <a:schemeClr val="tx1"/>
                </a:solidFill>
                <a:effectLst/>
                <a:latin typeface="+mn-lt"/>
                <a:ea typeface="+mn-ea"/>
                <a:cs typeface="+mn-cs"/>
              </a:rPr>
              <a:t>Important: avoir sélectionné des articles de Loi au préalable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kern="1200" dirty="0">
                <a:solidFill>
                  <a:schemeClr val="tx1"/>
                </a:solidFill>
                <a:effectLst/>
                <a:latin typeface="+mn-lt"/>
                <a:ea typeface="+mn-ea"/>
                <a:cs typeface="+mn-cs"/>
              </a:rPr>
              <a:t>Comment ce Référentiel, ces Loi et règlements spécifiques (articles sélectionnés) peuvent vous soutenir dans le cadre de votre travail ? (ex. : l’article 1 santé, sécurité et bien-être et les actions posées)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kern="1200" dirty="0">
                <a:solidFill>
                  <a:schemeClr val="tx1"/>
                </a:solidFill>
                <a:effectLst/>
                <a:latin typeface="+mn-lt"/>
                <a:ea typeface="+mn-ea"/>
                <a:cs typeface="+mn-cs"/>
              </a:rPr>
              <a:t>Pour chaque article : discussion de l’impact sur les rôles et responsabilités de chacun (BC et RSG)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kern="1200" dirty="0">
                <a:solidFill>
                  <a:schemeClr val="tx1"/>
                </a:solidFill>
                <a:effectLst/>
                <a:latin typeface="+mn-lt"/>
                <a:ea typeface="+mn-ea"/>
                <a:cs typeface="+mn-cs"/>
              </a:rPr>
              <a:t>Comment faire connaître et s’approprier ces référentiels par la RSG?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CCC0F2B1-BDEE-4591-B955-6A904EDEB27A}" type="slidenum">
              <a:rPr lang="fr-CA" smtClean="0"/>
              <a:t>23</a:t>
            </a:fld>
            <a:endParaRPr lang="fr-CA" dirty="0"/>
          </a:p>
        </p:txBody>
      </p:sp>
    </p:spTree>
    <p:extLst>
      <p:ext uri="{BB962C8B-B14F-4D97-AF65-F5344CB8AC3E}">
        <p14:creationId xmlns:p14="http://schemas.microsoft.com/office/powerpoint/2010/main" val="5077487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b="0" kern="1200" dirty="0">
                <a:solidFill>
                  <a:schemeClr val="tx1"/>
                </a:solidFill>
                <a:effectLst/>
                <a:latin typeface="+mn-lt"/>
                <a:ea typeface="+mn-ea"/>
                <a:cs typeface="+mn-cs"/>
              </a:rPr>
              <a:t>Intentions pédagogiques:</a:t>
            </a:r>
          </a:p>
          <a:p>
            <a:pPr marL="171450" indent="-171450">
              <a:buFont typeface="Arial" panose="020B0604020202020204" pitchFamily="34" charset="0"/>
              <a:buChar char="•"/>
            </a:pPr>
            <a:r>
              <a:rPr lang="fr-FR" sz="1200" kern="1200" dirty="0">
                <a:solidFill>
                  <a:schemeClr val="tx1"/>
                </a:solidFill>
                <a:effectLst/>
                <a:latin typeface="+mn-lt"/>
                <a:ea typeface="+mn-ea"/>
                <a:cs typeface="+mn-cs"/>
              </a:rPr>
              <a:t>Que les Agents voient l’importance de continuer à utiliser ces référentiels dans le cadre de leur accompagnement. </a:t>
            </a:r>
            <a:endParaRPr lang="fr-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a:solidFill>
                  <a:schemeClr val="tx1"/>
                </a:solidFill>
                <a:effectLst/>
                <a:latin typeface="+mn-lt"/>
                <a:ea typeface="+mn-ea"/>
                <a:cs typeface="+mn-cs"/>
              </a:rPr>
              <a:t>Que les Agents développent l’habileté de faire connaître et de favoriser l’utilisation des Référentiels par les RSG ?</a:t>
            </a:r>
            <a:endParaRPr lang="fr-CA" sz="1200" kern="1200" dirty="0">
              <a:solidFill>
                <a:schemeClr val="tx1"/>
              </a:solidFill>
              <a:effectLst/>
              <a:latin typeface="+mn-lt"/>
              <a:ea typeface="+mn-ea"/>
              <a:cs typeface="+mn-cs"/>
            </a:endParaRPr>
          </a:p>
          <a:p>
            <a:pPr marL="171450" indent="-171450">
              <a:buFont typeface="Wingdings" pitchFamily="2" charset="2"/>
              <a:buChar char="Ø"/>
            </a:pPr>
            <a:endParaRPr lang="fr-FR" sz="1200" b="1" kern="1200" dirty="0">
              <a:solidFill>
                <a:schemeClr val="tx1"/>
              </a:solidFill>
              <a:effectLst/>
              <a:latin typeface="+mn-lt"/>
              <a:ea typeface="+mn-ea"/>
              <a:cs typeface="+mn-cs"/>
            </a:endParaRPr>
          </a:p>
          <a:p>
            <a:pPr marL="171450" indent="-171450">
              <a:buFont typeface="Wingdings" pitchFamily="2" charset="2"/>
              <a:buChar char="Ø"/>
            </a:pPr>
            <a:r>
              <a:rPr lang="fr-FR" sz="1200" b="1" kern="1200" dirty="0">
                <a:solidFill>
                  <a:schemeClr val="tx1"/>
                </a:solidFill>
                <a:effectLst/>
                <a:latin typeface="+mn-lt"/>
                <a:ea typeface="+mn-ea"/>
                <a:cs typeface="+mn-cs"/>
              </a:rPr>
              <a:t>Exercice en salle: diviser en fonction de leur rôle, mixer. </a:t>
            </a:r>
          </a:p>
          <a:p>
            <a:pPr marL="171450" indent="-171450">
              <a:buFont typeface="Wingdings" pitchFamily="2" charset="2"/>
              <a:buChar char="Ø"/>
            </a:pPr>
            <a:r>
              <a:rPr lang="fr-FR" sz="1200" kern="1200" dirty="0">
                <a:solidFill>
                  <a:schemeClr val="tx1"/>
                </a:solidFill>
                <a:effectLst/>
                <a:latin typeface="+mn-lt"/>
                <a:ea typeface="+mn-ea"/>
                <a:cs typeface="+mn-cs"/>
              </a:rPr>
              <a:t>Réflexion en grand groupe:</a:t>
            </a:r>
          </a:p>
          <a:p>
            <a:pPr marL="628650" lvl="1" indent="-171450">
              <a:buFont typeface="Arial" panose="020B0604020202020204" pitchFamily="34" charset="0"/>
              <a:buChar char="•"/>
            </a:pPr>
            <a:r>
              <a:rPr lang="fr-FR" sz="1200" kern="1200" dirty="0">
                <a:solidFill>
                  <a:schemeClr val="tx1"/>
                </a:solidFill>
                <a:effectLst/>
                <a:latin typeface="+mn-lt"/>
                <a:ea typeface="+mn-ea"/>
                <a:cs typeface="+mn-cs"/>
              </a:rPr>
              <a:t>Comment ces référentiels peuvent vous être utiles dans le cadre de vos fonctions? </a:t>
            </a:r>
          </a:p>
          <a:p>
            <a:pPr marL="914400" lvl="2" indent="0">
              <a:buFont typeface="Arial" panose="020B0604020202020204" pitchFamily="34" charset="0"/>
              <a:buNone/>
            </a:pPr>
            <a:r>
              <a:rPr lang="fr-FR" sz="1200" kern="1200" dirty="0">
                <a:solidFill>
                  <a:schemeClr val="tx1"/>
                </a:solidFill>
                <a:effectLst/>
                <a:latin typeface="+mn-lt"/>
                <a:ea typeface="+mn-ea"/>
                <a:cs typeface="+mn-cs"/>
              </a:rPr>
              <a:t>Des faits qui sont basés sur des données connues et reconnues de la recherche et de la pratique, sur lesquels les RSG et agentes peuvent s'appuyer pour réfléchir et amener des changements qu’on veut durables dans le temps.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kern="1200" dirty="0">
                <a:solidFill>
                  <a:schemeClr val="tx1"/>
                </a:solidFill>
                <a:effectLst/>
                <a:latin typeface="+mn-lt"/>
                <a:ea typeface="+mn-ea"/>
                <a:cs typeface="+mn-cs"/>
              </a:rPr>
              <a:t>En quoi le fait de mieux connaître la Loi et les règlements va vous aider dans votre travail comme BC ?</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200" kern="1200" dirty="0">
                <a:solidFill>
                  <a:schemeClr val="tx1"/>
                </a:solidFill>
                <a:effectLst/>
                <a:latin typeface="+mn-lt"/>
                <a:ea typeface="+mn-ea"/>
                <a:cs typeface="+mn-cs"/>
              </a:rPr>
              <a:t>Connaitre, référer, discuter, améliorer des pratiques. Expliquer le sens. Permet de faire le pont avec du potentiel soutien technique, administratif ou pédagogique. Créer des liens avec les autres services du BC ou autre au besoin.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a:solidFill>
                  <a:schemeClr val="tx1"/>
                </a:solidFill>
                <a:effectLst/>
                <a:latin typeface="+mn-lt"/>
                <a:ea typeface="+mn-ea"/>
                <a:cs typeface="+mn-cs"/>
              </a:rPr>
              <a:t>Que retenez-vous de ces exercices (constats, découvertes, liens utiles, etc.)</a:t>
            </a:r>
            <a:endParaRPr lang="fr-CA"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CCC0F2B1-BDEE-4591-B955-6A904EDEB27A}" type="slidenum">
              <a:rPr lang="fr-CA" smtClean="0"/>
              <a:t>24</a:t>
            </a:fld>
            <a:endParaRPr lang="fr-CA" dirty="0"/>
          </a:p>
        </p:txBody>
      </p:sp>
    </p:spTree>
    <p:extLst>
      <p:ext uri="{BB962C8B-B14F-4D97-AF65-F5344CB8AC3E}">
        <p14:creationId xmlns:p14="http://schemas.microsoft.com/office/powerpoint/2010/main" val="14923942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Intention pédagogique:</a:t>
            </a:r>
          </a:p>
          <a:p>
            <a:pPr marL="171450" indent="-171450">
              <a:buFont typeface="Arial" panose="020B0604020202020204" pitchFamily="34" charset="0"/>
              <a:buChar char="•"/>
            </a:pPr>
            <a:r>
              <a:rPr lang="fr-FR" sz="1200" kern="1200" dirty="0">
                <a:solidFill>
                  <a:schemeClr val="tx1"/>
                </a:solidFill>
                <a:effectLst/>
                <a:latin typeface="+mn-lt"/>
                <a:ea typeface="+mn-ea"/>
                <a:cs typeface="+mn-cs"/>
              </a:rPr>
              <a:t>Donner le goût au personnel de revenir à la deuxième journée de la formation.</a:t>
            </a:r>
            <a:endParaRPr lang="fr-CA" sz="1200" kern="1200" dirty="0">
              <a:solidFill>
                <a:schemeClr val="tx1"/>
              </a:solidFill>
              <a:effectLst/>
              <a:latin typeface="+mn-lt"/>
              <a:ea typeface="+mn-ea"/>
              <a:cs typeface="+mn-cs"/>
            </a:endParaRPr>
          </a:p>
          <a:p>
            <a:pPr marL="0" indent="0">
              <a:buFont typeface="Wingdings" pitchFamily="2" charset="2"/>
              <a:buNone/>
            </a:pPr>
            <a:endParaRPr lang="fr-CA"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CCC0F2B1-BDEE-4591-B955-6A904EDEB27A}" type="slidenum">
              <a:rPr lang="fr-CA" smtClean="0"/>
              <a:t>25</a:t>
            </a:fld>
            <a:endParaRPr lang="fr-CA" dirty="0"/>
          </a:p>
        </p:txBody>
      </p:sp>
    </p:spTree>
    <p:extLst>
      <p:ext uri="{BB962C8B-B14F-4D97-AF65-F5344CB8AC3E}">
        <p14:creationId xmlns:p14="http://schemas.microsoft.com/office/powerpoint/2010/main" val="1791589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Wingdings" pitchFamily="2" charset="2"/>
              <a:buNone/>
            </a:pPr>
            <a:r>
              <a:rPr lang="fr-CA" sz="1200" kern="1200" dirty="0">
                <a:solidFill>
                  <a:schemeClr val="tx1"/>
                </a:solidFill>
                <a:effectLst/>
                <a:latin typeface="+mn-lt"/>
                <a:ea typeface="+mn-ea"/>
                <a:cs typeface="+mn-cs"/>
              </a:rPr>
              <a:t>Intentions pédagogiques:</a:t>
            </a:r>
          </a:p>
          <a:p>
            <a:pPr marL="171450" indent="-171450">
              <a:buFont typeface="Arial" panose="020B0604020202020204" pitchFamily="34" charset="0"/>
              <a:buChar char="•"/>
            </a:pPr>
            <a:r>
              <a:rPr lang="fr-FR" sz="1200" kern="1200" dirty="0">
                <a:solidFill>
                  <a:schemeClr val="tx1"/>
                </a:solidFill>
                <a:effectLst/>
                <a:latin typeface="+mn-lt"/>
                <a:ea typeface="+mn-ea"/>
                <a:cs typeface="+mn-cs"/>
              </a:rPr>
              <a:t>Que le personnel BC puisse évaluer la première journée de la formation</a:t>
            </a:r>
            <a:endParaRPr lang="fr-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a:solidFill>
                  <a:schemeClr val="tx1"/>
                </a:solidFill>
                <a:effectLst/>
                <a:latin typeface="+mn-lt"/>
                <a:ea typeface="+mn-ea"/>
                <a:cs typeface="+mn-cs"/>
              </a:rPr>
              <a:t>Que l’AQCPE connaisse les points forts, les points faibles ainsi que les ajustements à apporter à la formation</a:t>
            </a:r>
            <a:r>
              <a:rPr lang="fr-CA" dirty="0">
                <a:effectLst/>
              </a:rPr>
              <a:t> </a:t>
            </a:r>
          </a:p>
          <a:p>
            <a:pPr marL="171450" indent="-171450">
              <a:buFont typeface="Arial" panose="020B0604020202020204" pitchFamily="34" charset="0"/>
              <a:buChar char="•"/>
            </a:pPr>
            <a:endParaRPr lang="fr-CA" sz="1200" kern="1200" dirty="0">
              <a:solidFill>
                <a:schemeClr val="tx1"/>
              </a:solidFill>
              <a:effectLst/>
              <a:latin typeface="+mn-lt"/>
              <a:ea typeface="+mn-ea"/>
              <a:cs typeface="+mn-cs"/>
            </a:endParaRPr>
          </a:p>
          <a:p>
            <a:pPr marL="171450" indent="-171450">
              <a:buFont typeface="Wingdings" pitchFamily="2" charset="2"/>
              <a:buChar char="Ø"/>
            </a:pPr>
            <a:r>
              <a:rPr lang="fr-CA" sz="1200" kern="1200" dirty="0">
                <a:solidFill>
                  <a:schemeClr val="tx1"/>
                </a:solidFill>
                <a:effectLst/>
                <a:latin typeface="+mn-lt"/>
                <a:ea typeface="+mn-ea"/>
                <a:cs typeface="+mn-cs"/>
              </a:rPr>
              <a:t>Évaluation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Rappeler que c’est un projet pilote et que leur opinion est importante pour ajuster la formation et la rendre la plus utile possible pour chacun des milieux BC</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Échange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Évaluation écrite pour tous</a:t>
            </a:r>
          </a:p>
        </p:txBody>
      </p:sp>
      <p:sp>
        <p:nvSpPr>
          <p:cNvPr id="4" name="Espace réservé du numéro de diapositive 3"/>
          <p:cNvSpPr>
            <a:spLocks noGrp="1"/>
          </p:cNvSpPr>
          <p:nvPr>
            <p:ph type="sldNum" sz="quarter" idx="5"/>
          </p:nvPr>
        </p:nvSpPr>
        <p:spPr/>
        <p:txBody>
          <a:bodyPr/>
          <a:lstStyle/>
          <a:p>
            <a:fld id="{CCC0F2B1-BDEE-4591-B955-6A904EDEB27A}" type="slidenum">
              <a:rPr lang="fr-CA" smtClean="0"/>
              <a:t>26</a:t>
            </a:fld>
            <a:endParaRPr lang="fr-CA" dirty="0"/>
          </a:p>
        </p:txBody>
      </p:sp>
    </p:spTree>
    <p:extLst>
      <p:ext uri="{BB962C8B-B14F-4D97-AF65-F5344CB8AC3E}">
        <p14:creationId xmlns:p14="http://schemas.microsoft.com/office/powerpoint/2010/main" val="20771258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 </a:t>
            </a:r>
          </a:p>
        </p:txBody>
      </p:sp>
      <p:sp>
        <p:nvSpPr>
          <p:cNvPr id="4" name="Espace réservé du numéro de diapositive 3"/>
          <p:cNvSpPr>
            <a:spLocks noGrp="1"/>
          </p:cNvSpPr>
          <p:nvPr>
            <p:ph type="sldNum" sz="quarter" idx="5"/>
          </p:nvPr>
        </p:nvSpPr>
        <p:spPr/>
        <p:txBody>
          <a:bodyPr/>
          <a:lstStyle/>
          <a:p>
            <a:fld id="{CCC0F2B1-BDEE-4591-B955-6A904EDEB27A}" type="slidenum">
              <a:rPr lang="fr-CA" smtClean="0"/>
              <a:t>27</a:t>
            </a:fld>
            <a:endParaRPr lang="fr-CA" dirty="0"/>
          </a:p>
        </p:txBody>
      </p:sp>
    </p:spTree>
    <p:extLst>
      <p:ext uri="{BB962C8B-B14F-4D97-AF65-F5344CB8AC3E}">
        <p14:creationId xmlns:p14="http://schemas.microsoft.com/office/powerpoint/2010/main" val="41855175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CCC0F2B1-BDEE-4591-B955-6A904EDEB27A}" type="slidenum">
              <a:rPr lang="fr-CA" smtClean="0"/>
              <a:t>28</a:t>
            </a:fld>
            <a:endParaRPr lang="fr-CA" dirty="0"/>
          </a:p>
        </p:txBody>
      </p:sp>
    </p:spTree>
    <p:extLst>
      <p:ext uri="{BB962C8B-B14F-4D97-AF65-F5344CB8AC3E}">
        <p14:creationId xmlns:p14="http://schemas.microsoft.com/office/powerpoint/2010/main" val="589295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marL="0" indent="0">
              <a:buFont typeface="Wingdings" pitchFamily="2" charset="2"/>
              <a:buNone/>
            </a:pPr>
            <a:r>
              <a:rPr lang="fr-FR" sz="1200" kern="1200" dirty="0">
                <a:solidFill>
                  <a:schemeClr val="tx1"/>
                </a:solidFill>
                <a:effectLst/>
                <a:latin typeface="+mn-lt"/>
                <a:ea typeface="+mn-ea"/>
                <a:cs typeface="+mn-cs"/>
              </a:rPr>
              <a:t>Intentions pédagogiques:</a:t>
            </a:r>
          </a:p>
          <a:p>
            <a:pPr marL="171450" indent="-171450">
              <a:buFont typeface="Arial" panose="020B0604020202020204" pitchFamily="34" charset="0"/>
              <a:buChar char="•"/>
            </a:pPr>
            <a:r>
              <a:rPr lang="fr-FR" sz="1200" kern="1200" dirty="0">
                <a:solidFill>
                  <a:schemeClr val="tx1"/>
                </a:solidFill>
                <a:effectLst/>
                <a:latin typeface="+mn-lt"/>
                <a:ea typeface="+mn-ea"/>
                <a:cs typeface="+mn-cs"/>
              </a:rPr>
              <a:t>Instaurer un climat de collaboration et un environnement sécurisant pour les participantes</a:t>
            </a:r>
            <a:endParaRPr lang="fr-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a:solidFill>
                  <a:schemeClr val="tx1"/>
                </a:solidFill>
                <a:effectLst/>
                <a:latin typeface="+mn-lt"/>
                <a:ea typeface="+mn-ea"/>
                <a:cs typeface="+mn-cs"/>
              </a:rPr>
              <a:t>Gérer les attentes des participantes</a:t>
            </a:r>
            <a:r>
              <a:rPr lang="fr-CA" dirty="0">
                <a:effectLst/>
              </a:rPr>
              <a:t> </a:t>
            </a:r>
          </a:p>
          <a:p>
            <a:pPr marL="0" indent="0">
              <a:buFont typeface="Arial" panose="020B0604020202020204" pitchFamily="34" charset="0"/>
              <a:buNone/>
            </a:pPr>
            <a:endParaRPr lang="fr-FR" sz="1200" kern="1200" dirty="0">
              <a:solidFill>
                <a:schemeClr val="tx1"/>
              </a:solidFill>
              <a:effectLst/>
              <a:latin typeface="+mn-lt"/>
              <a:ea typeface="+mn-ea"/>
              <a:cs typeface="+mn-cs"/>
            </a:endParaRPr>
          </a:p>
          <a:p>
            <a:pPr marL="171450" indent="-171450">
              <a:buFont typeface="Wingdings" pitchFamily="2" charset="2"/>
              <a:buChar char="Ø"/>
            </a:pPr>
            <a:r>
              <a:rPr lang="fr-FR" sz="1200" kern="1200" dirty="0">
                <a:solidFill>
                  <a:schemeClr val="tx1"/>
                </a:solidFill>
                <a:effectLst/>
                <a:latin typeface="+mn-lt"/>
                <a:ea typeface="+mn-ea"/>
                <a:cs typeface="+mn-cs"/>
              </a:rPr>
              <a:t>Courtes présentations:</a:t>
            </a:r>
          </a:p>
          <a:p>
            <a:pPr marL="628650" lvl="1" indent="-171450">
              <a:buFont typeface="Arial" panose="020B0604020202020204" pitchFamily="34" charset="0"/>
              <a:buChar char="•"/>
            </a:pPr>
            <a:r>
              <a:rPr lang="fr-FR" sz="1200" kern="1200" dirty="0">
                <a:solidFill>
                  <a:schemeClr val="tx1"/>
                </a:solidFill>
                <a:effectLst/>
                <a:latin typeface="+mn-lt"/>
                <a:ea typeface="+mn-ea"/>
                <a:cs typeface="+mn-cs"/>
              </a:rPr>
              <a:t>des formatrices</a:t>
            </a:r>
          </a:p>
          <a:p>
            <a:pPr marL="628650" lvl="1" indent="-171450">
              <a:buFont typeface="Arial" panose="020B0604020202020204" pitchFamily="34" charset="0"/>
              <a:buChar char="•"/>
            </a:pPr>
            <a:r>
              <a:rPr lang="fr-FR" sz="1200" kern="1200" dirty="0">
                <a:solidFill>
                  <a:schemeClr val="tx1"/>
                </a:solidFill>
                <a:effectLst/>
                <a:latin typeface="+mn-lt"/>
                <a:ea typeface="+mn-ea"/>
                <a:cs typeface="+mn-cs"/>
              </a:rPr>
              <a:t>des participantes : nom, BC, poste</a:t>
            </a:r>
            <a:endParaRPr lang="fr-CA" sz="1200" kern="1200" dirty="0">
              <a:solidFill>
                <a:schemeClr val="tx1"/>
              </a:solidFill>
              <a:effectLst/>
              <a:latin typeface="+mn-lt"/>
              <a:ea typeface="+mn-ea"/>
              <a:cs typeface="+mn-cs"/>
            </a:endParaRPr>
          </a:p>
          <a:p>
            <a:pPr marL="171450" lvl="0" indent="-171450">
              <a:buFont typeface="Wingdings" pitchFamily="2" charset="2"/>
              <a:buChar char="Ø"/>
            </a:pPr>
            <a:r>
              <a:rPr lang="fr-CA" sz="1200" kern="1200" dirty="0">
                <a:solidFill>
                  <a:schemeClr val="tx1"/>
                </a:solidFill>
                <a:effectLst/>
                <a:latin typeface="+mn-lt"/>
                <a:ea typeface="+mn-ea"/>
                <a:cs typeface="+mn-cs"/>
              </a:rPr>
              <a:t>Activité brise-glace : si j’étais un fruit je serais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Pourquoi ce choix ? </a:t>
            </a:r>
          </a:p>
          <a:p>
            <a:pPr marL="628650" lvl="1" indent="-171450">
              <a:buFont typeface="Arial" panose="020B0604020202020204" pitchFamily="34" charset="0"/>
              <a:buChar char="•"/>
            </a:pPr>
            <a:r>
              <a:rPr lang="fr-CA" sz="1200" b="0" kern="1200" dirty="0">
                <a:solidFill>
                  <a:schemeClr val="tx1"/>
                </a:solidFill>
                <a:effectLst/>
                <a:latin typeface="+mn-lt"/>
                <a:ea typeface="+mn-ea"/>
                <a:cs typeface="+mn-cs"/>
              </a:rPr>
              <a:t>Quel lien faites-vous avec votre profession ? </a:t>
            </a:r>
          </a:p>
          <a:p>
            <a:pPr marL="171450" indent="-171450">
              <a:buFont typeface="Wingdings" pitchFamily="2" charset="2"/>
              <a:buChar char="Ø"/>
            </a:pPr>
            <a:r>
              <a:rPr lang="fr-FR" sz="1200" b="1" kern="1200" dirty="0">
                <a:solidFill>
                  <a:schemeClr val="tx1"/>
                </a:solidFill>
                <a:effectLst/>
                <a:latin typeface="+mn-lt"/>
                <a:ea typeface="+mn-ea"/>
                <a:cs typeface="+mn-cs"/>
              </a:rPr>
              <a:t>Demander et écrire leurs attentes/formation et s’y référer tout au long du déroulement pour faire des liens avec les attentes et la formation. </a:t>
            </a:r>
            <a:endParaRPr lang="fr-CA" sz="1200" b="1" kern="1200" dirty="0">
              <a:solidFill>
                <a:schemeClr val="tx1"/>
              </a:solidFill>
              <a:effectLst/>
              <a:latin typeface="+mn-lt"/>
              <a:ea typeface="+mn-ea"/>
              <a:cs typeface="+mn-cs"/>
            </a:endParaRPr>
          </a:p>
          <a:p>
            <a:pPr marL="171450" indent="-171450">
              <a:buFont typeface="Wingdings" pitchFamily="2" charset="2"/>
              <a:buChar char="Ø"/>
            </a:pPr>
            <a:r>
              <a:rPr lang="fr-FR" sz="1200" kern="1200" dirty="0">
                <a:solidFill>
                  <a:schemeClr val="tx1"/>
                </a:solidFill>
                <a:effectLst/>
                <a:latin typeface="+mn-lt"/>
                <a:ea typeface="+mn-ea"/>
                <a:cs typeface="+mn-cs"/>
              </a:rPr>
              <a:t>Présentation des conditions de succès pour la formation (Charte de collaboration) : </a:t>
            </a:r>
            <a:r>
              <a:rPr lang="fr-CA" sz="1200" kern="1200" dirty="0">
                <a:solidFill>
                  <a:schemeClr val="tx1"/>
                </a:solidFill>
                <a:effectLst/>
                <a:latin typeface="+mn-lt"/>
                <a:ea typeface="+mn-ea"/>
                <a:cs typeface="+mn-cs"/>
              </a:rPr>
              <a:t>Ouverture, Écoute, Partage, Innovation</a:t>
            </a:r>
          </a:p>
          <a:p>
            <a:pPr marL="628650" lvl="1" indent="-171450">
              <a:buFont typeface="Arial" panose="020B0604020202020204" pitchFamily="34" charset="0"/>
              <a:buChar char="•"/>
            </a:pPr>
            <a:r>
              <a:rPr lang="fr-FR" sz="1200" kern="1200" dirty="0">
                <a:solidFill>
                  <a:schemeClr val="tx1"/>
                </a:solidFill>
                <a:effectLst/>
                <a:latin typeface="+mn-lt"/>
                <a:ea typeface="+mn-ea"/>
                <a:cs typeface="+mn-cs"/>
              </a:rPr>
              <a:t>Discussion entourant leur niveau de réceptivité quant aux conditions de succès : autres conditions dont vous avez besoin ?</a:t>
            </a:r>
            <a:endParaRPr lang="fr-CA" sz="1200" kern="1200" dirty="0">
              <a:solidFill>
                <a:schemeClr val="tx1"/>
              </a:solidFill>
              <a:effectLst/>
              <a:latin typeface="+mn-lt"/>
              <a:ea typeface="+mn-ea"/>
              <a:cs typeface="+mn-cs"/>
            </a:endParaRPr>
          </a:p>
          <a:p>
            <a:pPr marL="171450" indent="-171450">
              <a:buFont typeface="Wingdings" pitchFamily="2" charset="2"/>
              <a:buChar char="Ø"/>
            </a:pPr>
            <a:endParaRPr lang="fr-CA"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CCC0F2B1-BDEE-4591-B955-6A904EDEB27A}" type="slidenum">
              <a:rPr lang="fr-CA" smtClean="0"/>
              <a:t>3</a:t>
            </a:fld>
            <a:endParaRPr lang="fr-CA" dirty="0"/>
          </a:p>
        </p:txBody>
      </p:sp>
    </p:spTree>
    <p:extLst>
      <p:ext uri="{BB962C8B-B14F-4D97-AF65-F5344CB8AC3E}">
        <p14:creationId xmlns:p14="http://schemas.microsoft.com/office/powerpoint/2010/main" val="1306100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sz="1200" kern="1200" dirty="0">
                <a:solidFill>
                  <a:schemeClr val="tx1"/>
                </a:solidFill>
                <a:effectLst/>
                <a:latin typeface="+mn-lt"/>
                <a:ea typeface="+mn-ea"/>
                <a:cs typeface="+mn-cs"/>
              </a:rPr>
              <a:t>VIDÉO</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lang="fr-FR"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sz="1200" kern="1200" dirty="0">
                <a:solidFill>
                  <a:schemeClr val="tx1"/>
                </a:solidFill>
                <a:effectLst/>
                <a:latin typeface="+mn-lt"/>
                <a:ea typeface="+mn-ea"/>
                <a:cs typeface="+mn-cs"/>
              </a:rPr>
              <a:t>Tour d’horizon du contenu des 2 jours de formation: </a:t>
            </a:r>
            <a:r>
              <a:rPr lang="fr-FR" sz="1200" b="0" kern="1200" dirty="0">
                <a:solidFill>
                  <a:srgbClr val="FF0000"/>
                </a:solidFill>
                <a:effectLst/>
                <a:latin typeface="+mn-lt"/>
                <a:ea typeface="+mn-ea"/>
                <a:cs typeface="+mn-cs"/>
              </a:rPr>
              <a:t>Parler des objectifs du tronc commun en général: où on s’en va et quels sont les effets escomptés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200" kern="1200" dirty="0">
              <a:solidFill>
                <a:schemeClr val="tx1"/>
              </a:solidFill>
              <a:effectLst/>
              <a:latin typeface="+mn-lt"/>
              <a:ea typeface="+mn-ea"/>
              <a:cs typeface="+mn-cs"/>
            </a:endParaRPr>
          </a:p>
          <a:p>
            <a:pPr marL="171450" indent="-171450">
              <a:buFont typeface="Courier New" panose="02070309020205020404" pitchFamily="49" charset="0"/>
              <a:buChar char="o"/>
            </a:pPr>
            <a:r>
              <a:rPr lang="fr-FR" sz="1200" kern="1200" dirty="0">
                <a:solidFill>
                  <a:schemeClr val="tx1"/>
                </a:solidFill>
                <a:effectLst/>
                <a:latin typeface="+mn-lt"/>
                <a:ea typeface="+mn-ea"/>
                <a:cs typeface="+mn-cs"/>
              </a:rPr>
              <a:t>Objectif général: Le personnel des BC aura accès à des assises et à des référentiels communs pour favoriser l’harmonisation de l’ensemble de ses pratiques d’accompagnement des RSG et pour favoriser des pratiques pérennes.</a:t>
            </a:r>
          </a:p>
          <a:p>
            <a:pPr marL="171450" indent="-171450">
              <a:buFont typeface="Courier New" panose="02070309020205020404" pitchFamily="49" charset="0"/>
              <a:buChar char="o"/>
            </a:pPr>
            <a:endParaRPr lang="fr-FR" sz="1200" kern="1200" dirty="0">
              <a:solidFill>
                <a:schemeClr val="tx1"/>
              </a:solidFill>
              <a:effectLst/>
              <a:latin typeface="+mn-lt"/>
              <a:ea typeface="+mn-ea"/>
              <a:cs typeface="+mn-cs"/>
            </a:endParaRPr>
          </a:p>
          <a:p>
            <a:pPr marL="171450" indent="-171450">
              <a:buFont typeface="Courier New" panose="02070309020205020404" pitchFamily="49" charset="0"/>
              <a:buChar char="o"/>
            </a:pPr>
            <a:r>
              <a:rPr lang="fr-FR" sz="1200" kern="1200" dirty="0">
                <a:solidFill>
                  <a:schemeClr val="tx1"/>
                </a:solidFill>
                <a:effectLst/>
                <a:latin typeface="+mn-lt"/>
                <a:ea typeface="+mn-ea"/>
                <a:cs typeface="+mn-cs"/>
              </a:rPr>
              <a:t>Effets escomptés suite à la formation sur le tronc commun des 2 jours ;</a:t>
            </a:r>
            <a:endParaRPr lang="fr-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Validation de pratiques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Soulever des réflexions-pistes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Partir avec une envie de continuer à contaminer l’équipe de votre BC</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Outiller les participants afin de poursuivre leur amélioration continue</a:t>
            </a:r>
          </a:p>
          <a:p>
            <a:pPr marL="628650" lvl="1" indent="-171450">
              <a:buFont typeface="Arial" panose="020B0604020202020204" pitchFamily="34" charset="0"/>
              <a:buChar char="•"/>
            </a:pPr>
            <a:endParaRPr lang="fr-CA" sz="1200" kern="1200" dirty="0">
              <a:solidFill>
                <a:schemeClr val="tx1"/>
              </a:solidFill>
              <a:effectLst/>
              <a:latin typeface="+mn-lt"/>
              <a:ea typeface="+mn-ea"/>
              <a:cs typeface="+mn-cs"/>
            </a:endParaRPr>
          </a:p>
          <a:p>
            <a:pPr marL="171450" indent="-171450">
              <a:buFont typeface="Wingdings" pitchFamily="2" charset="2"/>
              <a:buChar char="Ø"/>
            </a:pPr>
            <a:r>
              <a:rPr lang="fr-FR" sz="1200" kern="1200" dirty="0">
                <a:solidFill>
                  <a:schemeClr val="tx1"/>
                </a:solidFill>
                <a:effectLst/>
                <a:latin typeface="+mn-lt"/>
                <a:ea typeface="+mn-ea"/>
                <a:cs typeface="+mn-cs"/>
              </a:rPr>
              <a:t>Présentation des objectifs de la formation d’aujourd’hui</a:t>
            </a:r>
          </a:p>
          <a:p>
            <a:pPr marL="628650" lvl="1" indent="-171450">
              <a:buFont typeface="Arial" panose="020B0604020202020204" pitchFamily="34" charset="0"/>
              <a:buChar char="•"/>
            </a:pPr>
            <a:r>
              <a:rPr lang="fr-FR" sz="1200" b="1" kern="1200" dirty="0">
                <a:solidFill>
                  <a:schemeClr val="tx1"/>
                </a:solidFill>
                <a:effectLst/>
                <a:latin typeface="+mn-lt"/>
                <a:ea typeface="+mn-ea"/>
                <a:cs typeface="+mn-cs"/>
              </a:rPr>
              <a:t>Adéquation avec les attentes des participantes</a:t>
            </a:r>
          </a:p>
          <a:p>
            <a:pPr marL="628650" lvl="1" indent="-171450">
              <a:buFont typeface="Arial" panose="020B0604020202020204" pitchFamily="34" charset="0"/>
              <a:buChar char="•"/>
            </a:pPr>
            <a:endParaRPr lang="fr-FR" sz="1200" kern="1200" dirty="0">
              <a:solidFill>
                <a:schemeClr val="tx1"/>
              </a:solidFill>
              <a:effectLst/>
              <a:latin typeface="+mn-lt"/>
              <a:ea typeface="+mn-ea"/>
              <a:cs typeface="+mn-cs"/>
            </a:endParaRPr>
          </a:p>
          <a:p>
            <a:pPr marL="171450" lvl="0" indent="-171450">
              <a:buFont typeface="Wingdings" pitchFamily="2" charset="2"/>
              <a:buChar char="Ø"/>
            </a:pPr>
            <a:r>
              <a:rPr lang="fr-FR" sz="1200" kern="1200" dirty="0">
                <a:solidFill>
                  <a:schemeClr val="tx1"/>
                </a:solidFill>
                <a:effectLst/>
                <a:latin typeface="+mn-lt"/>
                <a:ea typeface="+mn-ea"/>
                <a:cs typeface="+mn-cs"/>
              </a:rPr>
              <a:t>Mentionner:</a:t>
            </a:r>
          </a:p>
          <a:p>
            <a:pPr marL="628650" lvl="1" indent="-171450">
              <a:buFont typeface="Arial" panose="020B0604020202020204" pitchFamily="34" charset="0"/>
              <a:buChar char="•"/>
            </a:pPr>
            <a:r>
              <a:rPr lang="fr-FR" sz="1200" kern="1200" dirty="0">
                <a:solidFill>
                  <a:schemeClr val="tx1"/>
                </a:solidFill>
                <a:effectLst/>
                <a:latin typeface="+mn-lt"/>
                <a:ea typeface="+mn-ea"/>
                <a:cs typeface="+mn-cs"/>
              </a:rPr>
              <a:t>qu’il y aura des moments théoriques, pratiques et réflexifs car « les professionnels développent leur capacité à ajuster leur pratique dans une démarche de réflexion » (Guillemette, 2017).</a:t>
            </a:r>
          </a:p>
        </p:txBody>
      </p:sp>
      <p:sp>
        <p:nvSpPr>
          <p:cNvPr id="4" name="Espace réservé du numéro de diapositive 3"/>
          <p:cNvSpPr>
            <a:spLocks noGrp="1"/>
          </p:cNvSpPr>
          <p:nvPr>
            <p:ph type="sldNum" sz="quarter" idx="5"/>
          </p:nvPr>
        </p:nvSpPr>
        <p:spPr/>
        <p:txBody>
          <a:bodyPr/>
          <a:lstStyle/>
          <a:p>
            <a:fld id="{CCC0F2B1-BDEE-4591-B955-6A904EDEB27A}" type="slidenum">
              <a:rPr lang="fr-CA" smtClean="0"/>
              <a:t>4</a:t>
            </a:fld>
            <a:endParaRPr lang="fr-CA" dirty="0"/>
          </a:p>
        </p:txBody>
      </p:sp>
    </p:spTree>
    <p:extLst>
      <p:ext uri="{BB962C8B-B14F-4D97-AF65-F5344CB8AC3E}">
        <p14:creationId xmlns:p14="http://schemas.microsoft.com/office/powerpoint/2010/main" val="1970401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CC0F2B1-BDEE-4591-B955-6A904EDEB27A}" type="slidenum">
              <a:rPr lang="fr-CA" smtClean="0"/>
              <a:t>5</a:t>
            </a:fld>
            <a:endParaRPr lang="fr-CA" dirty="0"/>
          </a:p>
        </p:txBody>
      </p:sp>
    </p:spTree>
    <p:extLst>
      <p:ext uri="{BB962C8B-B14F-4D97-AF65-F5344CB8AC3E}">
        <p14:creationId xmlns:p14="http://schemas.microsoft.com/office/powerpoint/2010/main" val="1520791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Wingdings" pitchFamily="2" charset="2"/>
              <a:buNone/>
            </a:pPr>
            <a:r>
              <a:rPr lang="fr-FR" sz="1200" kern="1200" dirty="0">
                <a:solidFill>
                  <a:schemeClr val="tx1"/>
                </a:solidFill>
                <a:effectLst/>
                <a:latin typeface="+mn-lt"/>
                <a:ea typeface="+mn-ea"/>
                <a:cs typeface="+mn-cs"/>
              </a:rPr>
              <a:t>VIDÉO</a:t>
            </a:r>
          </a:p>
          <a:p>
            <a:pPr marL="0" indent="0">
              <a:buFont typeface="Wingdings" pitchFamily="2" charset="2"/>
              <a:buNone/>
            </a:pPr>
            <a:endParaRPr lang="fr-FR" sz="1200" kern="1200" dirty="0">
              <a:solidFill>
                <a:schemeClr val="tx1"/>
              </a:solidFill>
              <a:effectLst/>
              <a:latin typeface="+mn-lt"/>
              <a:ea typeface="+mn-ea"/>
              <a:cs typeface="+mn-cs"/>
            </a:endParaRPr>
          </a:p>
          <a:p>
            <a:pPr marL="0" indent="0">
              <a:buFont typeface="Wingdings" pitchFamily="2" charset="2"/>
              <a:buNone/>
            </a:pPr>
            <a:r>
              <a:rPr lang="fr-FR" sz="1200" kern="1200" dirty="0">
                <a:solidFill>
                  <a:schemeClr val="tx1"/>
                </a:solidFill>
                <a:effectLst/>
                <a:latin typeface="+mn-lt"/>
                <a:ea typeface="+mn-ea"/>
                <a:cs typeface="+mn-cs"/>
              </a:rPr>
              <a:t>Intention pédagogique:</a:t>
            </a:r>
          </a:p>
          <a:p>
            <a:pPr marL="171450" indent="-171450">
              <a:buFont typeface="Arial" panose="020B0604020202020204" pitchFamily="34" charset="0"/>
              <a:buChar char="•"/>
            </a:pPr>
            <a:r>
              <a:rPr lang="fr-FR" sz="1200" kern="1200" dirty="0">
                <a:solidFill>
                  <a:schemeClr val="tx1"/>
                </a:solidFill>
                <a:effectLst/>
                <a:latin typeface="+mn-lt"/>
                <a:ea typeface="+mn-ea"/>
                <a:cs typeface="+mn-cs"/>
              </a:rPr>
              <a:t>Que le personnel du BC soit sensibilisé aux défis et aux conditions de succès du réseau de la garde en milieu familial</a:t>
            </a:r>
            <a:r>
              <a:rPr lang="fr-CA" dirty="0">
                <a:effectLst/>
              </a:rPr>
              <a:t> </a:t>
            </a:r>
          </a:p>
          <a:p>
            <a:pPr marL="0" indent="0">
              <a:buFont typeface="Wingdings" pitchFamily="2" charset="2"/>
              <a:buNone/>
            </a:pPr>
            <a:endParaRPr lang="fr-CA" b="0" dirty="0"/>
          </a:p>
          <a:p>
            <a:pPr marL="171450" indent="-171450">
              <a:buFont typeface="Wingdings" pitchFamily="2" charset="2"/>
              <a:buChar char="Ø"/>
            </a:pPr>
            <a:r>
              <a:rPr lang="fr-CA" b="1" dirty="0"/>
              <a:t>** Patricia</a:t>
            </a:r>
          </a:p>
          <a:p>
            <a:pPr marL="171450" indent="-171450">
              <a:buFont typeface="Wingdings" pitchFamily="2" charset="2"/>
              <a:buChar char="Ø"/>
            </a:pPr>
            <a:r>
              <a:rPr lang="fr-CA" dirty="0"/>
              <a:t>Questions aux participantes</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CA" dirty="0"/>
              <a:t>L’animatrice complète ou souligne les points importants à retenir sur l’historique et l’état de situation en milieu familial </a:t>
            </a:r>
          </a:p>
          <a:p>
            <a:pPr marL="0" indent="0">
              <a:buFont typeface="Wingdings" pitchFamily="2" charset="2"/>
              <a:buNone/>
            </a:pPr>
            <a:endParaRPr lang="fr-CA" dirty="0"/>
          </a:p>
          <a:p>
            <a:pPr marL="0" indent="0">
              <a:buFont typeface="Wingdings" pitchFamily="2" charset="2"/>
              <a:buNone/>
            </a:pPr>
            <a:r>
              <a:rPr lang="fr-CA" dirty="0"/>
              <a:t>Éléments de réponse:</a:t>
            </a:r>
          </a:p>
          <a:p>
            <a:pPr marL="171450" indent="-171450">
              <a:buFont typeface="Courier New" panose="02070309020205020404" pitchFamily="49" charset="0"/>
              <a:buChar char="o"/>
            </a:pPr>
            <a:r>
              <a:rPr lang="fr-CA" dirty="0"/>
              <a:t>Pourquoi ce mode de garde: «La garde éducative en milieu familial vise à répondre aux besoins des parents qui souhaitent pour leur enfant un environnement de garde familial avec les caractéristiques particulières qui s’y rattachent : la convivialité, la stabilité, les liens étroits, un groupe multiâge, la fratrie, la souplesse, le confort, les coutumes, bref, un milieu qui rappelle à l’enfant la rassurante présence parentale. Ainsi, le programme éducatif d’une personne responsable d’un service de garde en milieu familial peut plaire à un parent mais pas à l’autre, et il en va de même pour l’environnement physique, les modes d’intervention qu’elle emploie, etc. On peut penser que les parents choisissent leur milieu de garde familial en fonction d’une concordance de valeurs. Il n’existe donc pas de formule unique de garde en milieu familial, tout comme il n’existe pas de modèle unique de milieu de vie apte à assurer la santé, la sécurité et le bien-être des enfants.</a:t>
            </a:r>
          </a:p>
          <a:p>
            <a:pPr marL="171450" indent="-171450">
              <a:buFont typeface="Courier New" panose="02070309020205020404" pitchFamily="49" charset="0"/>
              <a:buChar char="o"/>
            </a:pPr>
            <a:r>
              <a:rPr lang="fr-CA" dirty="0"/>
              <a:t>Agréé par le Ministre, le bureau coordonnateur de la garde en milieu familial constitue l’instance qui coordonne, dans un territoire délimité, les services de garde éducatifs à l’enfance offerts par les personnes responsables d’un service de garde en milieu familial qu’il a reconnues et qui surveille l’application des normes établies par règlement.» https://www.mfa.gouv.qc.ca/fr/services-de-garde/bc/Pages/index.aspx</a:t>
            </a:r>
          </a:p>
          <a:p>
            <a:pPr marL="0" indent="0">
              <a:buFont typeface="Courier New" panose="02070309020205020404" pitchFamily="49" charset="0"/>
              <a:buNone/>
            </a:pPr>
            <a:endParaRPr lang="fr-CA" dirty="0"/>
          </a:p>
        </p:txBody>
      </p:sp>
      <p:sp>
        <p:nvSpPr>
          <p:cNvPr id="4" name="Espace réservé du numéro de diapositive 3"/>
          <p:cNvSpPr>
            <a:spLocks noGrp="1"/>
          </p:cNvSpPr>
          <p:nvPr>
            <p:ph type="sldNum" sz="quarter" idx="5"/>
          </p:nvPr>
        </p:nvSpPr>
        <p:spPr/>
        <p:txBody>
          <a:bodyPr/>
          <a:lstStyle/>
          <a:p>
            <a:fld id="{CCC0F2B1-BDEE-4591-B955-6A904EDEB27A}" type="slidenum">
              <a:rPr lang="fr-CA" smtClean="0"/>
              <a:t>6</a:t>
            </a:fld>
            <a:endParaRPr lang="fr-CA" dirty="0"/>
          </a:p>
        </p:txBody>
      </p:sp>
    </p:spTree>
    <p:extLst>
      <p:ext uri="{BB962C8B-B14F-4D97-AF65-F5344CB8AC3E}">
        <p14:creationId xmlns:p14="http://schemas.microsoft.com/office/powerpoint/2010/main" val="1913168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Wingdings" pitchFamily="2" charset="2"/>
              <a:buNone/>
            </a:pPr>
            <a:r>
              <a:rPr lang="fr-FR" sz="1200" kern="1200" dirty="0">
                <a:solidFill>
                  <a:schemeClr val="tx1"/>
                </a:solidFill>
                <a:effectLst/>
                <a:latin typeface="+mn-lt"/>
                <a:ea typeface="+mn-ea"/>
                <a:cs typeface="+mn-cs"/>
              </a:rPr>
              <a:t>VIDÉO</a:t>
            </a:r>
          </a:p>
          <a:p>
            <a:pPr marL="0" indent="0">
              <a:buFont typeface="Wingdings" pitchFamily="2" charset="2"/>
              <a:buNone/>
            </a:pPr>
            <a:endParaRPr lang="fr-FR" sz="1200" kern="1200" dirty="0">
              <a:solidFill>
                <a:schemeClr val="tx1"/>
              </a:solidFill>
              <a:effectLst/>
              <a:latin typeface="+mn-lt"/>
              <a:ea typeface="+mn-ea"/>
              <a:cs typeface="+mn-cs"/>
            </a:endParaRPr>
          </a:p>
          <a:p>
            <a:pPr marL="0" indent="0">
              <a:buFont typeface="Wingdings" pitchFamily="2" charset="2"/>
              <a:buNone/>
            </a:pPr>
            <a:r>
              <a:rPr lang="fr-FR" sz="1200" kern="1200" dirty="0">
                <a:solidFill>
                  <a:schemeClr val="tx1"/>
                </a:solidFill>
                <a:effectLst/>
                <a:latin typeface="+mn-lt"/>
                <a:ea typeface="+mn-ea"/>
                <a:cs typeface="+mn-cs"/>
              </a:rPr>
              <a:t>Intention pédagogique:</a:t>
            </a:r>
          </a:p>
          <a:p>
            <a:pPr marL="171450" indent="-171450">
              <a:buFont typeface="Arial" panose="020B0604020202020204" pitchFamily="34" charset="0"/>
              <a:buChar char="•"/>
            </a:pPr>
            <a:r>
              <a:rPr lang="fr-FR" sz="1200" kern="1200" dirty="0">
                <a:solidFill>
                  <a:schemeClr val="tx1"/>
                </a:solidFill>
                <a:effectLst/>
                <a:latin typeface="+mn-lt"/>
                <a:ea typeface="+mn-ea"/>
                <a:cs typeface="+mn-cs"/>
              </a:rPr>
              <a:t>Que le personnel du BC soit sensibilisé aux défis et aux conditions de succès du réseau de la garde en milieu familial</a:t>
            </a:r>
            <a:r>
              <a:rPr lang="fr-CA" dirty="0">
                <a:effectLst/>
              </a:rPr>
              <a:t> </a:t>
            </a:r>
          </a:p>
          <a:p>
            <a:pPr marL="0" indent="0">
              <a:buFont typeface="Arial" panose="020B0604020202020204" pitchFamily="34" charset="0"/>
              <a:buNone/>
            </a:pPr>
            <a:endParaRPr lang="fr-CA" b="0" dirty="0"/>
          </a:p>
          <a:p>
            <a:pPr marL="171450" indent="-171450">
              <a:buFont typeface="Wingdings" pitchFamily="2" charset="2"/>
              <a:buChar char="Ø"/>
            </a:pPr>
            <a:r>
              <a:rPr lang="fr-CA" b="1" dirty="0"/>
              <a:t>**Patricia</a:t>
            </a:r>
          </a:p>
          <a:p>
            <a:pPr marL="171450" indent="-171450">
              <a:buFont typeface="Wingdings" pitchFamily="2" charset="2"/>
              <a:buChar char="Ø"/>
            </a:pPr>
            <a:r>
              <a:rPr lang="fr-CA" dirty="0"/>
              <a:t>RSG = prestataire de services au sens du Code civil et est réputée ne pas être à l’emploi ni être salariée du titulaire de permis de CPE qui l’a reconnue.</a:t>
            </a:r>
          </a:p>
          <a:p>
            <a:pPr marL="171450" indent="-171450">
              <a:buFont typeface="Wingdings" pitchFamily="2" charset="2"/>
              <a:buChar char="Ø"/>
            </a:pPr>
            <a:r>
              <a:rPr lang="fr-CA" dirty="0"/>
              <a:t>Quelques uns des gains: </a:t>
            </a:r>
            <a:r>
              <a:rPr lang="fr-CA" sz="1200" b="0" i="0" u="none" strike="noStrike" kern="1200" dirty="0">
                <a:solidFill>
                  <a:schemeClr val="tx1"/>
                </a:solidFill>
                <a:effectLst/>
                <a:latin typeface="+mn-lt"/>
                <a:ea typeface="+mn-ea"/>
                <a:cs typeface="+mn-cs"/>
              </a:rPr>
              <a:t>accès aux indemnités de la CNESST, admission à la Régie des rentes du Québec et au Régime québécois d’assurance parentale, ou encore droit à l’assurance collective et à un régime complémentaire de retraite, 26 jours de vacances et de jours fériés payés, etc.</a:t>
            </a:r>
          </a:p>
          <a:p>
            <a:pPr marL="171450" indent="-171450">
              <a:buFont typeface="Wingdings" pitchFamily="2" charset="2"/>
              <a:buChar char="Ø"/>
            </a:pPr>
            <a:r>
              <a:rPr lang="fr-CA" sz="1200" b="1" i="0" u="none" strike="noStrike" kern="1200" dirty="0">
                <a:solidFill>
                  <a:schemeClr val="tx1"/>
                </a:solidFill>
                <a:effectLst/>
                <a:latin typeface="+mn-lt"/>
                <a:ea typeface="+mn-ea"/>
                <a:cs typeface="+mn-cs"/>
              </a:rPr>
              <a:t>A ajouter: </a:t>
            </a:r>
            <a:r>
              <a:rPr lang="fr-CA" sz="1200" b="0" i="0" u="none" strike="noStrike" kern="1200" dirty="0">
                <a:solidFill>
                  <a:schemeClr val="tx1"/>
                </a:solidFill>
                <a:effectLst/>
                <a:latin typeface="+mn-lt"/>
                <a:ea typeface="+mn-ea"/>
                <a:cs typeface="+mn-cs"/>
              </a:rPr>
              <a:t>des éléments historiques reliés aux syndicats</a:t>
            </a:r>
            <a:endParaRPr lang="fr-CA" dirty="0"/>
          </a:p>
        </p:txBody>
      </p:sp>
      <p:sp>
        <p:nvSpPr>
          <p:cNvPr id="4" name="Espace réservé du numéro de diapositive 3"/>
          <p:cNvSpPr>
            <a:spLocks noGrp="1"/>
          </p:cNvSpPr>
          <p:nvPr>
            <p:ph type="sldNum" sz="quarter" idx="5"/>
          </p:nvPr>
        </p:nvSpPr>
        <p:spPr/>
        <p:txBody>
          <a:bodyPr/>
          <a:lstStyle/>
          <a:p>
            <a:fld id="{CCC0F2B1-BDEE-4591-B955-6A904EDEB27A}" type="slidenum">
              <a:rPr lang="fr-CA" smtClean="0"/>
              <a:t>7</a:t>
            </a:fld>
            <a:endParaRPr lang="fr-CA" dirty="0"/>
          </a:p>
        </p:txBody>
      </p:sp>
    </p:spTree>
    <p:extLst>
      <p:ext uri="{BB962C8B-B14F-4D97-AF65-F5344CB8AC3E}">
        <p14:creationId xmlns:p14="http://schemas.microsoft.com/office/powerpoint/2010/main" val="91456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FR" sz="1200" b="0" kern="1200" dirty="0">
                <a:solidFill>
                  <a:schemeClr val="tx1"/>
                </a:solidFill>
                <a:effectLst/>
                <a:latin typeface="+mn-lt"/>
                <a:ea typeface="+mn-ea"/>
                <a:cs typeface="+mn-cs"/>
              </a:rPr>
              <a:t>Intention pédagogique: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a:solidFill>
                  <a:schemeClr val="tx1"/>
                </a:solidFill>
                <a:effectLst/>
                <a:latin typeface="+mn-lt"/>
                <a:ea typeface="+mn-ea"/>
                <a:cs typeface="+mn-cs"/>
              </a:rPr>
              <a:t>Que le personnel du BC prenne connaissance de l’état de la qualité de la garde en milieu familial</a:t>
            </a:r>
            <a:endParaRPr lang="fr-FR"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fr-FR" sz="1200" b="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sz="1200" b="1" kern="1200" dirty="0">
                <a:solidFill>
                  <a:schemeClr val="tx1"/>
                </a:solidFill>
                <a:effectLst/>
                <a:latin typeface="+mn-lt"/>
                <a:ea typeface="+mn-ea"/>
                <a:cs typeface="+mn-cs"/>
              </a:rPr>
              <a:t>**Laurie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sz="1200" kern="1200" dirty="0">
                <a:solidFill>
                  <a:schemeClr val="tx1"/>
                </a:solidFill>
                <a:effectLst/>
                <a:latin typeface="+mn-lt"/>
                <a:ea typeface="+mn-ea"/>
                <a:cs typeface="+mn-cs"/>
              </a:rPr>
              <a:t>Exposé magistral sur l’état de la situation de la qualité. </a:t>
            </a:r>
          </a:p>
          <a:p>
            <a:pPr marL="457200" marR="0" lvl="1"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CA" sz="1000" kern="1200" dirty="0">
                <a:solidFill>
                  <a:schemeClr val="tx1"/>
                </a:solidFill>
                <a:effectLst/>
                <a:latin typeface="+mn-lt"/>
                <a:ea typeface="+mn-ea"/>
                <a:cs typeface="+mn-cs"/>
              </a:rPr>
              <a:t>Lien internet: http://www.stat.gouv.qc.ca/statistiques/education/milieu-garde/qualite-cpe-milieu-familial.pdf</a:t>
            </a:r>
          </a:p>
          <a:p>
            <a:pPr marL="457200" marR="0" lvl="1"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CA" sz="1200" kern="1200" dirty="0">
                <a:solidFill>
                  <a:schemeClr val="tx1"/>
                </a:solidFill>
                <a:effectLst/>
                <a:latin typeface="+mn-lt"/>
                <a:ea typeface="+mn-ea"/>
                <a:cs typeface="+mn-cs"/>
              </a:rPr>
              <a:t>Note à l’animatrice: les MF n’ont pas participé à l’enquête de 2014 parce qu’elles étaient en négo.</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fr-CA" sz="1200" kern="1200" dirty="0">
                <a:solidFill>
                  <a:schemeClr val="tx1"/>
                </a:solidFill>
                <a:effectLst/>
                <a:latin typeface="+mn-lt"/>
                <a:ea typeface="+mn-ea"/>
                <a:cs typeface="+mn-cs"/>
              </a:rPr>
              <a:t>Forces p. 6-7</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fr-CA" sz="1200" kern="1200" dirty="0">
                <a:solidFill>
                  <a:schemeClr val="tx1"/>
                </a:solidFill>
                <a:effectLst/>
                <a:latin typeface="+mn-lt"/>
                <a:ea typeface="+mn-ea"/>
                <a:cs typeface="+mn-cs"/>
              </a:rPr>
              <a:t>Lacunes p.8-9</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CA" sz="1200" kern="1200" dirty="0">
                <a:solidFill>
                  <a:schemeClr val="tx1"/>
                </a:solidFill>
                <a:effectLst/>
                <a:latin typeface="+mn-lt"/>
                <a:ea typeface="+mn-ea"/>
                <a:cs typeface="+mn-cs"/>
              </a:rPr>
              <a:t>Demandez au groupe: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kern="1200" dirty="0">
                <a:solidFill>
                  <a:schemeClr val="tx1"/>
                </a:solidFill>
                <a:effectLst/>
                <a:latin typeface="+mn-lt"/>
                <a:ea typeface="+mn-ea"/>
                <a:cs typeface="+mn-cs"/>
              </a:rPr>
              <a:t>État de la qualité depuis 2003, quelles améliorations avez-vous remarquées?</a:t>
            </a:r>
          </a:p>
          <a:p>
            <a:endParaRPr lang="fr-CA" dirty="0"/>
          </a:p>
        </p:txBody>
      </p:sp>
      <p:sp>
        <p:nvSpPr>
          <p:cNvPr id="4" name="Espace réservé du numéro de diapositive 3"/>
          <p:cNvSpPr>
            <a:spLocks noGrp="1"/>
          </p:cNvSpPr>
          <p:nvPr>
            <p:ph type="sldNum" sz="quarter" idx="5"/>
          </p:nvPr>
        </p:nvSpPr>
        <p:spPr/>
        <p:txBody>
          <a:bodyPr/>
          <a:lstStyle/>
          <a:p>
            <a:fld id="{CCC0F2B1-BDEE-4591-B955-6A904EDEB27A}" type="slidenum">
              <a:rPr lang="fr-CA" smtClean="0"/>
              <a:t>8</a:t>
            </a:fld>
            <a:endParaRPr lang="fr-CA" dirty="0"/>
          </a:p>
        </p:txBody>
      </p:sp>
    </p:spTree>
    <p:extLst>
      <p:ext uri="{BB962C8B-B14F-4D97-AF65-F5344CB8AC3E}">
        <p14:creationId xmlns:p14="http://schemas.microsoft.com/office/powerpoint/2010/main" val="3791885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effectLst/>
                <a:latin typeface="+mn-lt"/>
                <a:ea typeface="+mn-ea"/>
                <a:cs typeface="+mn-cs"/>
              </a:rPr>
              <a:t>Intentions pédagogiques: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a:solidFill>
                  <a:schemeClr val="tx1"/>
                </a:solidFill>
                <a:effectLst/>
                <a:latin typeface="+mn-lt"/>
                <a:ea typeface="+mn-ea"/>
                <a:cs typeface="+mn-cs"/>
              </a:rPr>
              <a:t>Que le personnel du BC prenne connaissance de l’état de la qualité de la garde en milieu familial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a:solidFill>
                  <a:schemeClr val="tx1"/>
                </a:solidFill>
                <a:effectLst/>
                <a:latin typeface="+mn-lt"/>
                <a:ea typeface="+mn-ea"/>
                <a:cs typeface="+mn-cs"/>
              </a:rPr>
              <a:t>Que le personnel du BC soit sensibilisé aux défis et aux conditions de succès du réseau de la garde en milieu familial</a:t>
            </a:r>
            <a:r>
              <a:rPr lang="fr-CA" dirty="0">
                <a:effectLst/>
              </a:rPr>
              <a:t> </a:t>
            </a:r>
            <a:endParaRPr lang="fr-CA"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t>
            </a:r>
            <a:r>
              <a:rPr lang="fr-FR" sz="1200" b="1" kern="1200" dirty="0">
                <a:solidFill>
                  <a:schemeClr val="tx1"/>
                </a:solidFill>
                <a:effectLst/>
                <a:latin typeface="+mn-lt"/>
                <a:ea typeface="+mn-ea"/>
                <a:cs typeface="+mn-cs"/>
              </a:rPr>
              <a:t>Laurie (10 </a:t>
            </a:r>
            <a:r>
              <a:rPr lang="fr-FR" sz="1200" b="1" kern="1200" dirty="0" err="1">
                <a:solidFill>
                  <a:schemeClr val="tx1"/>
                </a:solidFill>
                <a:effectLst/>
                <a:latin typeface="+mn-lt"/>
                <a:ea typeface="+mn-ea"/>
                <a:cs typeface="+mn-cs"/>
              </a:rPr>
              <a:t>mins</a:t>
            </a:r>
            <a:r>
              <a:rPr lang="fr-FR" sz="1200" b="1"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Discussion sur les connaissances des participantes :</a:t>
            </a:r>
            <a:endParaRPr lang="fr-CA"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fr-FR" sz="1200" kern="1200" dirty="0">
                <a:solidFill>
                  <a:schemeClr val="tx1"/>
                </a:solidFill>
                <a:effectLst/>
                <a:latin typeface="+mn-lt"/>
                <a:ea typeface="+mn-ea"/>
                <a:cs typeface="+mn-cs"/>
              </a:rPr>
              <a:t>Y a-t-il des choses qui vous surprennent?</a:t>
            </a:r>
          </a:p>
          <a:p>
            <a:pPr marL="628650" lvl="1" indent="-171450">
              <a:buFont typeface="Courier New" panose="02070309020205020404" pitchFamily="49" charset="0"/>
              <a:buChar char="o"/>
            </a:pPr>
            <a:r>
              <a:rPr lang="fr-FR" sz="1200" kern="1200" dirty="0">
                <a:solidFill>
                  <a:schemeClr val="tx1"/>
                </a:solidFill>
                <a:effectLst/>
                <a:latin typeface="+mn-lt"/>
                <a:ea typeface="+mn-ea"/>
                <a:cs typeface="+mn-cs"/>
              </a:rPr>
              <a:t>Quelles conditions de succès et défis y voyez-vous ?</a:t>
            </a:r>
            <a:r>
              <a:rPr lang="fr-CA" dirty="0">
                <a:effectLst/>
              </a:rPr>
              <a:t> Les noter sur un tableau ou un flip chart</a:t>
            </a:r>
          </a:p>
          <a:p>
            <a:pPr marL="628650" lvl="1" indent="-171450">
              <a:buFont typeface="Courier New" panose="02070309020205020404" pitchFamily="49" charset="0"/>
              <a:buChar char="o"/>
            </a:pPr>
            <a:r>
              <a:rPr lang="fr-CA" sz="1200" kern="1200" dirty="0">
                <a:solidFill>
                  <a:schemeClr val="tx1"/>
                </a:solidFill>
                <a:effectLst/>
                <a:latin typeface="+mn-lt"/>
                <a:ea typeface="+mn-ea"/>
                <a:cs typeface="+mn-cs"/>
              </a:rPr>
              <a:t>Quels liens faites-vous avec vos pratiques actuelles?</a:t>
            </a:r>
          </a:p>
          <a:p>
            <a:pPr marL="0" lvl="0" indent="0">
              <a:buFont typeface="Arial" panose="020B0604020202020204" pitchFamily="34" charset="0"/>
              <a:buNone/>
            </a:pPr>
            <a:endParaRPr lang="fr-CA" sz="1200" kern="1200" dirty="0">
              <a:solidFill>
                <a:schemeClr val="tx1"/>
              </a:solidFill>
              <a:effectLst/>
              <a:latin typeface="+mn-lt"/>
              <a:ea typeface="+mn-ea"/>
              <a:cs typeface="+mn-cs"/>
            </a:endParaRPr>
          </a:p>
          <a:p>
            <a:pPr marL="0" lvl="0" indent="0">
              <a:buFont typeface="Arial" panose="020B0604020202020204" pitchFamily="34" charset="0"/>
              <a:buNone/>
            </a:pPr>
            <a:r>
              <a:rPr lang="fr-CA" sz="1200" kern="1200" dirty="0">
                <a:solidFill>
                  <a:schemeClr val="tx1"/>
                </a:solidFill>
                <a:effectLst/>
                <a:latin typeface="+mn-lt"/>
                <a:ea typeface="+mn-ea"/>
                <a:cs typeface="+mn-cs"/>
              </a:rPr>
              <a:t>Constats possibles:</a:t>
            </a:r>
          </a:p>
          <a:p>
            <a:pPr marL="628650" lvl="1" indent="-171450">
              <a:buFont typeface="Courier New" panose="02070309020205020404" pitchFamily="49" charset="0"/>
              <a:buChar char="o"/>
            </a:pPr>
            <a:r>
              <a:rPr lang="fr-CA" sz="1200" kern="1200" dirty="0">
                <a:solidFill>
                  <a:schemeClr val="tx1"/>
                </a:solidFill>
                <a:effectLst/>
                <a:latin typeface="+mn-lt"/>
                <a:ea typeface="+mn-ea"/>
                <a:cs typeface="+mn-cs"/>
              </a:rPr>
              <a:t>les modifications à la Loi et aux règlements entrainent des changements de pratiques ex: statut particulier de travailleuse autonome syndiquée</a:t>
            </a:r>
          </a:p>
          <a:p>
            <a:pPr marL="628650" lvl="1" indent="-171450">
              <a:buFont typeface="Courier New" panose="02070309020205020404" pitchFamily="49" charset="0"/>
              <a:buChar char="o"/>
            </a:pPr>
            <a:r>
              <a:rPr lang="fr-FR" sz="1200" kern="1200" dirty="0">
                <a:solidFill>
                  <a:schemeClr val="tx1"/>
                </a:solidFill>
                <a:effectLst/>
                <a:latin typeface="+mn-lt"/>
                <a:ea typeface="+mn-ea"/>
                <a:cs typeface="+mn-cs"/>
              </a:rPr>
              <a:t>il n’existe pas de modèle unique d’accompagnement dans la loi et les règlements. Le personnel des BC accompagne à partir d’expériences développées au fil des ans.</a:t>
            </a:r>
            <a:endParaRPr lang="fr-CA"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fr-CA" sz="1200" kern="1200" dirty="0">
                <a:solidFill>
                  <a:schemeClr val="tx1"/>
                </a:solidFill>
                <a:effectLst/>
                <a:latin typeface="+mn-lt"/>
                <a:ea typeface="+mn-ea"/>
                <a:cs typeface="+mn-cs"/>
              </a:rPr>
              <a:t>Le travail d’accompagnement de l’amélioration de la qualité des pratiques des RSG est essentiel</a:t>
            </a:r>
          </a:p>
          <a:p>
            <a:pPr marL="171450" indent="-171450">
              <a:buFont typeface="Wingdings" pitchFamily="2" charset="2"/>
              <a:buChar char="Ø"/>
            </a:pPr>
            <a:endParaRPr lang="fr-CA" dirty="0"/>
          </a:p>
        </p:txBody>
      </p:sp>
      <p:sp>
        <p:nvSpPr>
          <p:cNvPr id="4" name="Espace réservé du numéro de diapositive 3"/>
          <p:cNvSpPr>
            <a:spLocks noGrp="1"/>
          </p:cNvSpPr>
          <p:nvPr>
            <p:ph type="sldNum" sz="quarter" idx="5"/>
          </p:nvPr>
        </p:nvSpPr>
        <p:spPr/>
        <p:txBody>
          <a:bodyPr/>
          <a:lstStyle/>
          <a:p>
            <a:fld id="{CCC0F2B1-BDEE-4591-B955-6A904EDEB27A}" type="slidenum">
              <a:rPr lang="fr-CA" smtClean="0"/>
              <a:t>9</a:t>
            </a:fld>
            <a:endParaRPr lang="fr-CA" dirty="0"/>
          </a:p>
        </p:txBody>
      </p:sp>
    </p:spTree>
    <p:extLst>
      <p:ext uri="{BB962C8B-B14F-4D97-AF65-F5344CB8AC3E}">
        <p14:creationId xmlns:p14="http://schemas.microsoft.com/office/powerpoint/2010/main" val="2723329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193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775422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6633EBEB-8545-40D4-85CE-E69F6C019AC0}"/>
              </a:ext>
            </a:extLst>
          </p:cNvPr>
          <p:cNvSpPr>
            <a:spLocks noGrp="1"/>
          </p:cNvSpPr>
          <p:nvPr>
            <p:ph type="body" sz="quarter" idx="10" hasCustomPrompt="1"/>
          </p:nvPr>
        </p:nvSpPr>
        <p:spPr>
          <a:xfrm>
            <a:off x="1533525" y="3429000"/>
            <a:ext cx="6229349" cy="1000125"/>
          </a:xfrm>
          <a:prstGeom prst="rect">
            <a:avLst/>
          </a:prstGeom>
        </p:spPr>
        <p:txBody>
          <a:bodyPr/>
          <a:lstStyle>
            <a:lvl1pPr marL="0" indent="0" algn="ctr" defTabSz="457200" rtl="0" eaLnBrk="1" latinLnBrk="0" hangingPunct="1">
              <a:buNone/>
              <a:defRPr lang="fr-CA" sz="2800" kern="1200" spc="300" dirty="0">
                <a:solidFill>
                  <a:schemeClr val="bg1"/>
                </a:solidFill>
                <a:latin typeface="Arial"/>
                <a:ea typeface="+mn-ea"/>
                <a:cs typeface="Arial"/>
              </a:defRPr>
            </a:lvl1pPr>
          </a:lstStyle>
          <a:p>
            <a:pPr lvl="0"/>
            <a:r>
              <a:rPr lang="fr-CA" dirty="0"/>
              <a:t>Sous-titre de section</a:t>
            </a:r>
          </a:p>
        </p:txBody>
      </p:sp>
      <p:sp>
        <p:nvSpPr>
          <p:cNvPr id="3" name="Espace réservé du texte 2">
            <a:extLst>
              <a:ext uri="{FF2B5EF4-FFF2-40B4-BE49-F238E27FC236}">
                <a16:creationId xmlns:a16="http://schemas.microsoft.com/office/drawing/2014/main" id="{F7E5E92C-1859-4708-B1A4-033A5B266459}"/>
              </a:ext>
            </a:extLst>
          </p:cNvPr>
          <p:cNvSpPr>
            <a:spLocks noGrp="1"/>
          </p:cNvSpPr>
          <p:nvPr>
            <p:ph type="body" sz="quarter" idx="11" hasCustomPrompt="1"/>
          </p:nvPr>
        </p:nvSpPr>
        <p:spPr>
          <a:xfrm>
            <a:off x="1524000" y="2438400"/>
            <a:ext cx="6229349" cy="857250"/>
          </a:xfrm>
          <a:prstGeom prst="rect">
            <a:avLst/>
          </a:prstGeom>
        </p:spPr>
        <p:txBody>
          <a:bodyPr/>
          <a:lstStyle>
            <a:lvl1pPr marL="0" indent="0" algn="ctr">
              <a:buNone/>
              <a:defRPr sz="3600">
                <a:solidFill>
                  <a:schemeClr val="bg1"/>
                </a:solidFill>
                <a:latin typeface="Arial Black" panose="020B0A04020102020204" pitchFamily="34" charset="0"/>
              </a:defRPr>
            </a:lvl1pPr>
          </a:lstStyle>
          <a:p>
            <a:pPr lvl="0"/>
            <a:r>
              <a:rPr lang="fr-FR" dirty="0"/>
              <a:t>TITRE DE SECTION</a:t>
            </a:r>
          </a:p>
        </p:txBody>
      </p:sp>
    </p:spTree>
    <p:extLst>
      <p:ext uri="{BB962C8B-B14F-4D97-AF65-F5344CB8AC3E}">
        <p14:creationId xmlns:p14="http://schemas.microsoft.com/office/powerpoint/2010/main" val="4160937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OTRE FORMATRIC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377ADE-8127-4BD5-8776-1EC1DD1D3DEB}"/>
              </a:ext>
            </a:extLst>
          </p:cNvPr>
          <p:cNvSpPr>
            <a:spLocks noGrp="1"/>
          </p:cNvSpPr>
          <p:nvPr>
            <p:ph type="ctrTitle" hasCustomPrompt="1"/>
          </p:nvPr>
        </p:nvSpPr>
        <p:spPr>
          <a:xfrm>
            <a:off x="447676" y="457202"/>
            <a:ext cx="8286750" cy="542261"/>
          </a:xfrm>
          <a:prstGeom prst="rect">
            <a:avLst/>
          </a:prstGeom>
          <a:ln>
            <a:noFill/>
          </a:ln>
        </p:spPr>
        <p:txBody>
          <a:bodyPr anchor="b"/>
          <a:lstStyle>
            <a:lvl1pPr marL="0" algn="l" defTabSz="457200" rtl="0" eaLnBrk="1" latinLnBrk="0" hangingPunct="1">
              <a:defRPr lang="fr-CA" sz="3200" kern="1200" dirty="0">
                <a:solidFill>
                  <a:schemeClr val="tx2"/>
                </a:solidFill>
                <a:latin typeface="Arial Black"/>
                <a:ea typeface="+mn-ea"/>
                <a:cs typeface="Arial Black"/>
              </a:defRPr>
            </a:lvl1pPr>
          </a:lstStyle>
          <a:p>
            <a:r>
              <a:rPr lang="fr-FR" dirty="0"/>
              <a:t>NOM FORMATRICE</a:t>
            </a:r>
            <a:endParaRPr lang="fr-CA" dirty="0"/>
          </a:p>
        </p:txBody>
      </p:sp>
      <p:sp>
        <p:nvSpPr>
          <p:cNvPr id="4" name="Espace réservé pour une image  3">
            <a:extLst>
              <a:ext uri="{FF2B5EF4-FFF2-40B4-BE49-F238E27FC236}">
                <a16:creationId xmlns:a16="http://schemas.microsoft.com/office/drawing/2014/main" id="{0D358F8F-D0F7-4091-B962-9950EEC73DF8}"/>
              </a:ext>
            </a:extLst>
          </p:cNvPr>
          <p:cNvSpPr>
            <a:spLocks noGrp="1"/>
          </p:cNvSpPr>
          <p:nvPr>
            <p:ph type="pic" sz="quarter" idx="11"/>
          </p:nvPr>
        </p:nvSpPr>
        <p:spPr>
          <a:xfrm>
            <a:off x="447676" y="1743870"/>
            <a:ext cx="3657599" cy="4301329"/>
          </a:xfrm>
          <a:prstGeom prst="rect">
            <a:avLst/>
          </a:prstGeom>
        </p:spPr>
        <p:txBody>
          <a:bodyPr/>
          <a:lstStyle/>
          <a:p>
            <a:endParaRPr lang="fr-CA" dirty="0"/>
          </a:p>
        </p:txBody>
      </p:sp>
      <p:sp>
        <p:nvSpPr>
          <p:cNvPr id="6" name="Espace réservé du texte 5">
            <a:extLst>
              <a:ext uri="{FF2B5EF4-FFF2-40B4-BE49-F238E27FC236}">
                <a16:creationId xmlns:a16="http://schemas.microsoft.com/office/drawing/2014/main" id="{CC9C4A1B-C936-4BC7-82FE-810AAC1D09BF}"/>
              </a:ext>
            </a:extLst>
          </p:cNvPr>
          <p:cNvSpPr>
            <a:spLocks noGrp="1"/>
          </p:cNvSpPr>
          <p:nvPr>
            <p:ph type="body" sz="quarter" idx="12" hasCustomPrompt="1"/>
          </p:nvPr>
        </p:nvSpPr>
        <p:spPr>
          <a:xfrm>
            <a:off x="4305299" y="1743868"/>
            <a:ext cx="4429127" cy="4301331"/>
          </a:xfrm>
          <a:prstGeom prst="rect">
            <a:avLst/>
          </a:prstGeom>
        </p:spPr>
        <p:txBody>
          <a:bodyPr/>
          <a:lstStyle>
            <a:lvl1pPr>
              <a:defRPr sz="2400" baseline="0">
                <a:latin typeface="Arial" panose="020B0604020202020204" pitchFamily="34" charset="0"/>
                <a:cs typeface="Arial" panose="020B0604020202020204" pitchFamily="34" charset="0"/>
              </a:defRPr>
            </a:lvl1pPr>
          </a:lstStyle>
          <a:p>
            <a:pPr lvl="0"/>
            <a:r>
              <a:rPr lang="fr-CA" dirty="0"/>
              <a:t>Description formatrice</a:t>
            </a:r>
          </a:p>
        </p:txBody>
      </p:sp>
      <p:sp>
        <p:nvSpPr>
          <p:cNvPr id="9" name="Espace réservé du texte 8">
            <a:extLst>
              <a:ext uri="{FF2B5EF4-FFF2-40B4-BE49-F238E27FC236}">
                <a16:creationId xmlns:a16="http://schemas.microsoft.com/office/drawing/2014/main" id="{F97CA6CF-B3EB-40ED-AACF-0E6A4E3B6F31}"/>
              </a:ext>
            </a:extLst>
          </p:cNvPr>
          <p:cNvSpPr>
            <a:spLocks noGrp="1"/>
          </p:cNvSpPr>
          <p:nvPr>
            <p:ph type="body" sz="quarter" idx="13" hasCustomPrompt="1"/>
          </p:nvPr>
        </p:nvSpPr>
        <p:spPr>
          <a:xfrm>
            <a:off x="447676" y="1023551"/>
            <a:ext cx="8286750" cy="414725"/>
          </a:xfrm>
          <a:prstGeom prst="rect">
            <a:avLst/>
          </a:prstGeom>
        </p:spPr>
        <p:txBody>
          <a:bodyPr/>
          <a:lstStyle>
            <a:lvl1pPr marL="0" indent="0" algn="l" defTabSz="457200" rtl="0" eaLnBrk="1" latinLnBrk="0" hangingPunct="1">
              <a:lnSpc>
                <a:spcPct val="110000"/>
              </a:lnSpc>
              <a:buNone/>
              <a:defRPr lang="fr-CA" sz="2400" kern="1200" dirty="0">
                <a:solidFill>
                  <a:schemeClr val="tx2"/>
                </a:solidFill>
                <a:latin typeface="Arial Black"/>
                <a:ea typeface="+mn-ea"/>
                <a:cs typeface="Arial Black"/>
              </a:defRPr>
            </a:lvl1pPr>
          </a:lstStyle>
          <a:p>
            <a:pPr lvl="0"/>
            <a:r>
              <a:rPr lang="fr-CA" dirty="0"/>
              <a:t>Votre formatrice / Votre formateur</a:t>
            </a:r>
          </a:p>
        </p:txBody>
      </p:sp>
    </p:spTree>
    <p:extLst>
      <p:ext uri="{BB962C8B-B14F-4D97-AF65-F5344CB8AC3E}">
        <p14:creationId xmlns:p14="http://schemas.microsoft.com/office/powerpoint/2010/main" val="2307456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e de tex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377ADE-8127-4BD5-8776-1EC1DD1D3DEB}"/>
              </a:ext>
            </a:extLst>
          </p:cNvPr>
          <p:cNvSpPr>
            <a:spLocks noGrp="1"/>
          </p:cNvSpPr>
          <p:nvPr>
            <p:ph type="ctrTitle" hasCustomPrompt="1"/>
          </p:nvPr>
        </p:nvSpPr>
        <p:spPr>
          <a:xfrm>
            <a:off x="447674" y="457202"/>
            <a:ext cx="8258175" cy="542261"/>
          </a:xfrm>
          <a:prstGeom prst="rect">
            <a:avLst/>
          </a:prstGeom>
          <a:ln>
            <a:noFill/>
          </a:ln>
        </p:spPr>
        <p:txBody>
          <a:bodyPr anchor="b"/>
          <a:lstStyle>
            <a:lvl1pPr marL="0" algn="l" defTabSz="457200" rtl="0" eaLnBrk="1" latinLnBrk="0" hangingPunct="1">
              <a:defRPr lang="fr-CA" sz="3200" kern="1200" dirty="0">
                <a:solidFill>
                  <a:schemeClr val="tx2"/>
                </a:solidFill>
                <a:latin typeface="Arial Black"/>
                <a:ea typeface="+mn-ea"/>
                <a:cs typeface="Arial Black"/>
              </a:defRPr>
            </a:lvl1pPr>
          </a:lstStyle>
          <a:p>
            <a:r>
              <a:rPr lang="fr-FR" dirty="0"/>
              <a:t>TITRE DU TEXTE</a:t>
            </a:r>
            <a:endParaRPr lang="fr-CA" dirty="0"/>
          </a:p>
        </p:txBody>
      </p:sp>
      <p:sp>
        <p:nvSpPr>
          <p:cNvPr id="8" name="Espace réservé du texte 7">
            <a:extLst>
              <a:ext uri="{FF2B5EF4-FFF2-40B4-BE49-F238E27FC236}">
                <a16:creationId xmlns:a16="http://schemas.microsoft.com/office/drawing/2014/main" id="{3C4BDBD4-86B7-4EB0-B97B-54128B9FF6E8}"/>
              </a:ext>
            </a:extLst>
          </p:cNvPr>
          <p:cNvSpPr>
            <a:spLocks noGrp="1"/>
          </p:cNvSpPr>
          <p:nvPr>
            <p:ph type="body" sz="quarter" idx="10"/>
          </p:nvPr>
        </p:nvSpPr>
        <p:spPr>
          <a:xfrm>
            <a:off x="447674" y="1231900"/>
            <a:ext cx="8258175" cy="4843780"/>
          </a:xfrm>
          <a:prstGeom prst="rect">
            <a:avLst/>
          </a:prstGeom>
        </p:spPr>
        <p:txBody>
          <a:bodyPr/>
          <a:lstStyle>
            <a:lvl1pPr marL="0" indent="0">
              <a:buNone/>
              <a:defRPr sz="2400">
                <a:latin typeface="Arial" panose="020B0604020202020204" pitchFamily="34" charset="0"/>
                <a:cs typeface="Arial" panose="020B0604020202020204" pitchFamily="34" charset="0"/>
              </a:defRPr>
            </a:lvl1pPr>
          </a:lstStyle>
          <a:p>
            <a:pPr lvl="0"/>
            <a:endParaRPr lang="fr-CA" dirty="0"/>
          </a:p>
        </p:txBody>
      </p:sp>
    </p:spTree>
    <p:extLst>
      <p:ext uri="{BB962C8B-B14F-4D97-AF65-F5344CB8AC3E}">
        <p14:creationId xmlns:p14="http://schemas.microsoft.com/office/powerpoint/2010/main" val="1279123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e de texte et imag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377ADE-8127-4BD5-8776-1EC1DD1D3DEB}"/>
              </a:ext>
            </a:extLst>
          </p:cNvPr>
          <p:cNvSpPr>
            <a:spLocks noGrp="1"/>
          </p:cNvSpPr>
          <p:nvPr>
            <p:ph type="ctrTitle" hasCustomPrompt="1"/>
          </p:nvPr>
        </p:nvSpPr>
        <p:spPr>
          <a:xfrm>
            <a:off x="438151" y="457202"/>
            <a:ext cx="8296274" cy="542261"/>
          </a:xfrm>
          <a:prstGeom prst="rect">
            <a:avLst/>
          </a:prstGeom>
          <a:ln>
            <a:noFill/>
          </a:ln>
        </p:spPr>
        <p:txBody>
          <a:bodyPr anchor="b"/>
          <a:lstStyle>
            <a:lvl1pPr marL="0" algn="l" defTabSz="457200" rtl="0" eaLnBrk="1" latinLnBrk="0" hangingPunct="1">
              <a:defRPr lang="fr-CA" sz="3200" kern="1200" dirty="0">
                <a:solidFill>
                  <a:schemeClr val="tx2"/>
                </a:solidFill>
                <a:latin typeface="Arial Black"/>
                <a:ea typeface="+mn-ea"/>
                <a:cs typeface="Arial Black"/>
              </a:defRPr>
            </a:lvl1pPr>
          </a:lstStyle>
          <a:p>
            <a:r>
              <a:rPr lang="fr-FR" dirty="0"/>
              <a:t>TITRE DU TEXTE</a:t>
            </a:r>
            <a:endParaRPr lang="fr-CA" dirty="0"/>
          </a:p>
        </p:txBody>
      </p:sp>
      <p:sp>
        <p:nvSpPr>
          <p:cNvPr id="8" name="Espace réservé du texte 7">
            <a:extLst>
              <a:ext uri="{FF2B5EF4-FFF2-40B4-BE49-F238E27FC236}">
                <a16:creationId xmlns:a16="http://schemas.microsoft.com/office/drawing/2014/main" id="{3C4BDBD4-86B7-4EB0-B97B-54128B9FF6E8}"/>
              </a:ext>
            </a:extLst>
          </p:cNvPr>
          <p:cNvSpPr>
            <a:spLocks noGrp="1"/>
          </p:cNvSpPr>
          <p:nvPr>
            <p:ph type="body" sz="quarter" idx="10"/>
          </p:nvPr>
        </p:nvSpPr>
        <p:spPr>
          <a:xfrm>
            <a:off x="438150" y="1181100"/>
            <a:ext cx="4029075" cy="4914898"/>
          </a:xfrm>
          <a:prstGeom prst="rect">
            <a:avLst/>
          </a:prstGeom>
        </p:spPr>
        <p:txBody>
          <a:bodyPr/>
          <a:lstStyle>
            <a:lvl1pPr marL="0" indent="0">
              <a:buNone/>
              <a:defRPr sz="2400">
                <a:latin typeface="Arial" panose="020B0604020202020204" pitchFamily="34" charset="0"/>
                <a:cs typeface="Arial" panose="020B0604020202020204" pitchFamily="34" charset="0"/>
              </a:defRPr>
            </a:lvl1pPr>
          </a:lstStyle>
          <a:p>
            <a:pPr lvl="0"/>
            <a:endParaRPr lang="fr-CA" dirty="0"/>
          </a:p>
        </p:txBody>
      </p:sp>
      <p:sp>
        <p:nvSpPr>
          <p:cNvPr id="7" name="Espace réservé pour une image  6">
            <a:extLst>
              <a:ext uri="{FF2B5EF4-FFF2-40B4-BE49-F238E27FC236}">
                <a16:creationId xmlns:a16="http://schemas.microsoft.com/office/drawing/2014/main" id="{DFD42295-7C4A-4E8E-BF9F-77AD3D2D6F62}"/>
              </a:ext>
            </a:extLst>
          </p:cNvPr>
          <p:cNvSpPr>
            <a:spLocks noGrp="1"/>
          </p:cNvSpPr>
          <p:nvPr>
            <p:ph type="pic" sz="quarter" idx="11"/>
          </p:nvPr>
        </p:nvSpPr>
        <p:spPr>
          <a:xfrm>
            <a:off x="4676777" y="1181100"/>
            <a:ext cx="4057649" cy="4914899"/>
          </a:xfrm>
          <a:prstGeom prst="rect">
            <a:avLst/>
          </a:prstGeom>
        </p:spPr>
        <p:txBody>
          <a:bodyPr/>
          <a:lstStyle/>
          <a:p>
            <a:endParaRPr lang="fr-CA" dirty="0"/>
          </a:p>
        </p:txBody>
      </p:sp>
    </p:spTree>
    <p:extLst>
      <p:ext uri="{BB962C8B-B14F-4D97-AF65-F5344CB8AC3E}">
        <p14:creationId xmlns:p14="http://schemas.microsoft.com/office/powerpoint/2010/main" val="562780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e de texte et image en lign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377ADE-8127-4BD5-8776-1EC1DD1D3DEB}"/>
              </a:ext>
            </a:extLst>
          </p:cNvPr>
          <p:cNvSpPr>
            <a:spLocks noGrp="1"/>
          </p:cNvSpPr>
          <p:nvPr>
            <p:ph type="ctrTitle" hasCustomPrompt="1"/>
          </p:nvPr>
        </p:nvSpPr>
        <p:spPr>
          <a:xfrm>
            <a:off x="447675" y="457202"/>
            <a:ext cx="8286750" cy="542261"/>
          </a:xfrm>
          <a:prstGeom prst="rect">
            <a:avLst/>
          </a:prstGeom>
          <a:ln>
            <a:noFill/>
          </a:ln>
        </p:spPr>
        <p:txBody>
          <a:bodyPr anchor="b"/>
          <a:lstStyle>
            <a:lvl1pPr marL="0" algn="l" defTabSz="457200" rtl="0" eaLnBrk="1" latinLnBrk="0" hangingPunct="1">
              <a:defRPr lang="fr-CA" sz="3200" kern="1200" dirty="0">
                <a:solidFill>
                  <a:schemeClr val="tx2"/>
                </a:solidFill>
                <a:latin typeface="Arial Black"/>
                <a:ea typeface="+mn-ea"/>
                <a:cs typeface="Arial Black"/>
              </a:defRPr>
            </a:lvl1pPr>
          </a:lstStyle>
          <a:p>
            <a:r>
              <a:rPr lang="fr-FR" dirty="0"/>
              <a:t>TITRE DU TEXTE</a:t>
            </a:r>
            <a:endParaRPr lang="fr-CA" dirty="0"/>
          </a:p>
        </p:txBody>
      </p:sp>
      <p:sp>
        <p:nvSpPr>
          <p:cNvPr id="8" name="Espace réservé du texte 7">
            <a:extLst>
              <a:ext uri="{FF2B5EF4-FFF2-40B4-BE49-F238E27FC236}">
                <a16:creationId xmlns:a16="http://schemas.microsoft.com/office/drawing/2014/main" id="{3C4BDBD4-86B7-4EB0-B97B-54128B9FF6E8}"/>
              </a:ext>
            </a:extLst>
          </p:cNvPr>
          <p:cNvSpPr>
            <a:spLocks noGrp="1"/>
          </p:cNvSpPr>
          <p:nvPr>
            <p:ph type="body" sz="quarter" idx="10"/>
          </p:nvPr>
        </p:nvSpPr>
        <p:spPr>
          <a:xfrm>
            <a:off x="447676" y="1209675"/>
            <a:ext cx="4019551" cy="4855845"/>
          </a:xfrm>
          <a:prstGeom prst="rect">
            <a:avLst/>
          </a:prstGeom>
        </p:spPr>
        <p:txBody>
          <a:bodyPr/>
          <a:lstStyle>
            <a:lvl1pPr marL="0" indent="0">
              <a:buNone/>
              <a:defRPr sz="2400">
                <a:latin typeface="Arial" panose="020B0604020202020204" pitchFamily="34" charset="0"/>
                <a:cs typeface="Arial" panose="020B0604020202020204" pitchFamily="34" charset="0"/>
              </a:defRPr>
            </a:lvl1pPr>
          </a:lstStyle>
          <a:p>
            <a:pPr lvl="0"/>
            <a:endParaRPr lang="fr-CA" dirty="0"/>
          </a:p>
        </p:txBody>
      </p:sp>
      <p:sp>
        <p:nvSpPr>
          <p:cNvPr id="4" name="Espace réservé de l'image en ligne 3">
            <a:extLst>
              <a:ext uri="{FF2B5EF4-FFF2-40B4-BE49-F238E27FC236}">
                <a16:creationId xmlns:a16="http://schemas.microsoft.com/office/drawing/2014/main" id="{FA883EE4-FB95-496F-8F12-ABF4A4A474ED}"/>
              </a:ext>
            </a:extLst>
          </p:cNvPr>
          <p:cNvSpPr>
            <a:spLocks noGrp="1"/>
          </p:cNvSpPr>
          <p:nvPr>
            <p:ph type="clipArt" sz="quarter" idx="11"/>
          </p:nvPr>
        </p:nvSpPr>
        <p:spPr>
          <a:xfrm>
            <a:off x="4676774" y="1209675"/>
            <a:ext cx="4057651" cy="4855845"/>
          </a:xfrm>
          <a:prstGeom prst="rect">
            <a:avLst/>
          </a:prstGeom>
        </p:spPr>
        <p:txBody>
          <a:bodyPr/>
          <a:lstStyle/>
          <a:p>
            <a:endParaRPr lang="fr-CA" dirty="0"/>
          </a:p>
        </p:txBody>
      </p:sp>
    </p:spTree>
    <p:extLst>
      <p:ext uri="{BB962C8B-B14F-4D97-AF65-F5344CB8AC3E}">
        <p14:creationId xmlns:p14="http://schemas.microsoft.com/office/powerpoint/2010/main" val="808936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e de texte et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377ADE-8127-4BD5-8776-1EC1DD1D3DEB}"/>
              </a:ext>
            </a:extLst>
          </p:cNvPr>
          <p:cNvSpPr>
            <a:spLocks noGrp="1"/>
          </p:cNvSpPr>
          <p:nvPr>
            <p:ph type="ctrTitle" hasCustomPrompt="1"/>
          </p:nvPr>
        </p:nvSpPr>
        <p:spPr>
          <a:xfrm>
            <a:off x="438151" y="457202"/>
            <a:ext cx="8296274" cy="542261"/>
          </a:xfrm>
          <a:prstGeom prst="rect">
            <a:avLst/>
          </a:prstGeom>
          <a:ln>
            <a:noFill/>
          </a:ln>
        </p:spPr>
        <p:txBody>
          <a:bodyPr anchor="b"/>
          <a:lstStyle>
            <a:lvl1pPr marL="0" algn="l" defTabSz="457200" rtl="0" eaLnBrk="1" latinLnBrk="0" hangingPunct="1">
              <a:defRPr lang="fr-CA" sz="3200" kern="1200" dirty="0">
                <a:solidFill>
                  <a:schemeClr val="tx2"/>
                </a:solidFill>
                <a:latin typeface="Arial Black"/>
                <a:ea typeface="+mn-ea"/>
                <a:cs typeface="Arial Black"/>
              </a:defRPr>
            </a:lvl1pPr>
          </a:lstStyle>
          <a:p>
            <a:r>
              <a:rPr lang="fr-FR" dirty="0"/>
              <a:t>TITRE DU TEXTE</a:t>
            </a:r>
            <a:endParaRPr lang="fr-CA" dirty="0"/>
          </a:p>
        </p:txBody>
      </p:sp>
      <p:sp>
        <p:nvSpPr>
          <p:cNvPr id="4" name="Espace réservé de l'élément multimédia 3">
            <a:extLst>
              <a:ext uri="{FF2B5EF4-FFF2-40B4-BE49-F238E27FC236}">
                <a16:creationId xmlns:a16="http://schemas.microsoft.com/office/drawing/2014/main" id="{B15176A5-48A4-4766-A65B-65580FCB17F7}"/>
              </a:ext>
            </a:extLst>
          </p:cNvPr>
          <p:cNvSpPr>
            <a:spLocks noGrp="1"/>
          </p:cNvSpPr>
          <p:nvPr>
            <p:ph type="media" sz="quarter" idx="11"/>
          </p:nvPr>
        </p:nvSpPr>
        <p:spPr>
          <a:xfrm>
            <a:off x="4695036" y="1209675"/>
            <a:ext cx="4039389" cy="4855845"/>
          </a:xfrm>
          <a:prstGeom prst="rect">
            <a:avLst/>
          </a:prstGeom>
        </p:spPr>
        <p:txBody>
          <a:bodyPr/>
          <a:lstStyle/>
          <a:p>
            <a:endParaRPr lang="fr-CA" dirty="0"/>
          </a:p>
        </p:txBody>
      </p:sp>
      <p:sp>
        <p:nvSpPr>
          <p:cNvPr id="5" name="Espace réservé du texte 4">
            <a:extLst>
              <a:ext uri="{FF2B5EF4-FFF2-40B4-BE49-F238E27FC236}">
                <a16:creationId xmlns:a16="http://schemas.microsoft.com/office/drawing/2014/main" id="{273BBA3E-E098-4037-86FA-3B99EB4B7947}"/>
              </a:ext>
            </a:extLst>
          </p:cNvPr>
          <p:cNvSpPr>
            <a:spLocks noGrp="1"/>
          </p:cNvSpPr>
          <p:nvPr>
            <p:ph type="body" sz="quarter" idx="12" hasCustomPrompt="1"/>
          </p:nvPr>
        </p:nvSpPr>
        <p:spPr>
          <a:xfrm>
            <a:off x="438150" y="1209675"/>
            <a:ext cx="4038600" cy="4855845"/>
          </a:xfrm>
          <a:prstGeom prst="rect">
            <a:avLst/>
          </a:prstGeom>
        </p:spPr>
        <p:txBody>
          <a:bodyPr/>
          <a:lstStyle>
            <a:lvl1pPr marL="0" indent="0">
              <a:buNone/>
              <a:defRPr sz="2400">
                <a:latin typeface="Arial" panose="020B0604020202020204" pitchFamily="34" charset="0"/>
                <a:cs typeface="Arial" panose="020B0604020202020204" pitchFamily="34" charset="0"/>
              </a:defRPr>
            </a:lvl1pPr>
          </a:lstStyle>
          <a:p>
            <a:pPr lvl="0"/>
            <a:r>
              <a:rPr lang="fr-FR" dirty="0"/>
              <a:t>Cliquez pour ajouter du texte</a:t>
            </a:r>
          </a:p>
        </p:txBody>
      </p:sp>
    </p:spTree>
    <p:extLst>
      <p:ext uri="{BB962C8B-B14F-4D97-AF65-F5344CB8AC3E}">
        <p14:creationId xmlns:p14="http://schemas.microsoft.com/office/powerpoint/2010/main" val="855321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ve de graphiqu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377ADE-8127-4BD5-8776-1EC1DD1D3DEB}"/>
              </a:ext>
            </a:extLst>
          </p:cNvPr>
          <p:cNvSpPr>
            <a:spLocks noGrp="1"/>
          </p:cNvSpPr>
          <p:nvPr>
            <p:ph type="ctrTitle" hasCustomPrompt="1"/>
          </p:nvPr>
        </p:nvSpPr>
        <p:spPr>
          <a:xfrm>
            <a:off x="457200" y="457202"/>
            <a:ext cx="8277225" cy="542261"/>
          </a:xfrm>
          <a:prstGeom prst="rect">
            <a:avLst/>
          </a:prstGeom>
          <a:ln>
            <a:noFill/>
          </a:ln>
        </p:spPr>
        <p:txBody>
          <a:bodyPr anchor="b"/>
          <a:lstStyle>
            <a:lvl1pPr marL="0" algn="l" defTabSz="457200" rtl="0" eaLnBrk="1" latinLnBrk="0" hangingPunct="1">
              <a:defRPr lang="fr-CA" sz="3200" kern="1200" dirty="0">
                <a:solidFill>
                  <a:schemeClr val="tx2"/>
                </a:solidFill>
                <a:latin typeface="Arial Black"/>
                <a:ea typeface="+mn-ea"/>
                <a:cs typeface="Arial Black"/>
              </a:defRPr>
            </a:lvl1pPr>
          </a:lstStyle>
          <a:p>
            <a:r>
              <a:rPr lang="fr-FR" dirty="0"/>
              <a:t>TITRE DU TEXTE</a:t>
            </a:r>
            <a:endParaRPr lang="fr-CA" dirty="0"/>
          </a:p>
        </p:txBody>
      </p:sp>
      <p:sp>
        <p:nvSpPr>
          <p:cNvPr id="8" name="Espace réservé du texte 7">
            <a:extLst>
              <a:ext uri="{FF2B5EF4-FFF2-40B4-BE49-F238E27FC236}">
                <a16:creationId xmlns:a16="http://schemas.microsoft.com/office/drawing/2014/main" id="{3C4BDBD4-86B7-4EB0-B97B-54128B9FF6E8}"/>
              </a:ext>
            </a:extLst>
          </p:cNvPr>
          <p:cNvSpPr>
            <a:spLocks noGrp="1"/>
          </p:cNvSpPr>
          <p:nvPr>
            <p:ph type="body" sz="quarter" idx="10"/>
          </p:nvPr>
        </p:nvSpPr>
        <p:spPr>
          <a:xfrm>
            <a:off x="457199" y="1131928"/>
            <a:ext cx="8277225" cy="542261"/>
          </a:xfrm>
          <a:prstGeom prst="rect">
            <a:avLst/>
          </a:prstGeom>
        </p:spPr>
        <p:txBody>
          <a:bodyPr/>
          <a:lstStyle>
            <a:lvl1pPr marL="0" indent="0">
              <a:buNone/>
              <a:defRPr sz="2400">
                <a:latin typeface="Arial" panose="020B0604020202020204" pitchFamily="34" charset="0"/>
                <a:cs typeface="Arial" panose="020B0604020202020204" pitchFamily="34" charset="0"/>
              </a:defRPr>
            </a:lvl1pPr>
          </a:lstStyle>
          <a:p>
            <a:pPr lvl="0"/>
            <a:endParaRPr lang="fr-CA" dirty="0"/>
          </a:p>
        </p:txBody>
      </p:sp>
      <p:sp>
        <p:nvSpPr>
          <p:cNvPr id="5" name="Espace réservé du graphique 4">
            <a:extLst>
              <a:ext uri="{FF2B5EF4-FFF2-40B4-BE49-F238E27FC236}">
                <a16:creationId xmlns:a16="http://schemas.microsoft.com/office/drawing/2014/main" id="{D8B883B4-D881-449C-8AC9-AE54B2E7C143}"/>
              </a:ext>
            </a:extLst>
          </p:cNvPr>
          <p:cNvSpPr>
            <a:spLocks noGrp="1"/>
          </p:cNvSpPr>
          <p:nvPr>
            <p:ph type="chart" sz="quarter" idx="11"/>
          </p:nvPr>
        </p:nvSpPr>
        <p:spPr>
          <a:xfrm>
            <a:off x="457199" y="1806654"/>
            <a:ext cx="8277225" cy="4269026"/>
          </a:xfrm>
          <a:prstGeom prst="rect">
            <a:avLst/>
          </a:prstGeom>
        </p:spPr>
        <p:txBody>
          <a:bodyPr/>
          <a:lstStyle/>
          <a:p>
            <a:endParaRPr lang="fr-CA" dirty="0"/>
          </a:p>
        </p:txBody>
      </p:sp>
    </p:spTree>
    <p:extLst>
      <p:ext uri="{BB962C8B-B14F-4D97-AF65-F5344CB8AC3E}">
        <p14:creationId xmlns:p14="http://schemas.microsoft.com/office/powerpoint/2010/main" val="2408505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ositive d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377ADE-8127-4BD5-8776-1EC1DD1D3DEB}"/>
              </a:ext>
            </a:extLst>
          </p:cNvPr>
          <p:cNvSpPr>
            <a:spLocks noGrp="1"/>
          </p:cNvSpPr>
          <p:nvPr>
            <p:ph type="ctrTitle" hasCustomPrompt="1"/>
          </p:nvPr>
        </p:nvSpPr>
        <p:spPr>
          <a:xfrm>
            <a:off x="428625" y="457202"/>
            <a:ext cx="8305800" cy="542261"/>
          </a:xfrm>
          <a:prstGeom prst="rect">
            <a:avLst/>
          </a:prstGeom>
          <a:ln>
            <a:noFill/>
          </a:ln>
        </p:spPr>
        <p:txBody>
          <a:bodyPr anchor="b"/>
          <a:lstStyle>
            <a:lvl1pPr marL="0" algn="l" defTabSz="457200" rtl="0" eaLnBrk="1" latinLnBrk="0" hangingPunct="1">
              <a:defRPr lang="fr-CA" sz="3200" kern="1200" dirty="0">
                <a:solidFill>
                  <a:schemeClr val="tx2"/>
                </a:solidFill>
                <a:latin typeface="Arial Black"/>
                <a:ea typeface="+mn-ea"/>
                <a:cs typeface="Arial Black"/>
              </a:defRPr>
            </a:lvl1pPr>
          </a:lstStyle>
          <a:p>
            <a:r>
              <a:rPr lang="fr-FR" dirty="0"/>
              <a:t>TITRE DU TEXTE</a:t>
            </a:r>
            <a:endParaRPr lang="fr-CA" dirty="0"/>
          </a:p>
        </p:txBody>
      </p:sp>
      <p:sp>
        <p:nvSpPr>
          <p:cNvPr id="8" name="Espace réservé du texte 7">
            <a:extLst>
              <a:ext uri="{FF2B5EF4-FFF2-40B4-BE49-F238E27FC236}">
                <a16:creationId xmlns:a16="http://schemas.microsoft.com/office/drawing/2014/main" id="{3C4BDBD4-86B7-4EB0-B97B-54128B9FF6E8}"/>
              </a:ext>
            </a:extLst>
          </p:cNvPr>
          <p:cNvSpPr>
            <a:spLocks noGrp="1"/>
          </p:cNvSpPr>
          <p:nvPr>
            <p:ph type="body" sz="quarter" idx="10"/>
          </p:nvPr>
        </p:nvSpPr>
        <p:spPr>
          <a:xfrm>
            <a:off x="428625" y="1161533"/>
            <a:ext cx="8305800" cy="542261"/>
          </a:xfrm>
          <a:prstGeom prst="rect">
            <a:avLst/>
          </a:prstGeom>
        </p:spPr>
        <p:txBody>
          <a:bodyPr/>
          <a:lstStyle>
            <a:lvl1pPr marL="0" indent="0">
              <a:buNone/>
              <a:defRPr sz="2400">
                <a:latin typeface="Arial" panose="020B0604020202020204" pitchFamily="34" charset="0"/>
                <a:cs typeface="Arial" panose="020B0604020202020204" pitchFamily="34" charset="0"/>
              </a:defRPr>
            </a:lvl1pPr>
          </a:lstStyle>
          <a:p>
            <a:pPr lvl="0"/>
            <a:endParaRPr lang="fr-CA" dirty="0"/>
          </a:p>
        </p:txBody>
      </p:sp>
      <p:sp>
        <p:nvSpPr>
          <p:cNvPr id="4" name="Espace réservé de l'élément multimédia 3">
            <a:extLst>
              <a:ext uri="{FF2B5EF4-FFF2-40B4-BE49-F238E27FC236}">
                <a16:creationId xmlns:a16="http://schemas.microsoft.com/office/drawing/2014/main" id="{25785735-C1E1-48C9-9D9B-D6B94FF0E3AC}"/>
              </a:ext>
            </a:extLst>
          </p:cNvPr>
          <p:cNvSpPr>
            <a:spLocks noGrp="1"/>
          </p:cNvSpPr>
          <p:nvPr>
            <p:ph type="media" sz="quarter" idx="12"/>
          </p:nvPr>
        </p:nvSpPr>
        <p:spPr>
          <a:xfrm>
            <a:off x="428625" y="1865864"/>
            <a:ext cx="8305800" cy="4199655"/>
          </a:xfrm>
          <a:prstGeom prst="rect">
            <a:avLst/>
          </a:prstGeom>
        </p:spPr>
        <p:txBody>
          <a:bodyPr/>
          <a:lstStyle/>
          <a:p>
            <a:endParaRPr lang="fr-CA" dirty="0"/>
          </a:p>
        </p:txBody>
      </p:sp>
    </p:spTree>
    <p:extLst>
      <p:ext uri="{BB962C8B-B14F-4D97-AF65-F5344CB8AC3E}">
        <p14:creationId xmlns:p14="http://schemas.microsoft.com/office/powerpoint/2010/main" val="5407871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10" Type="http://schemas.openxmlformats.org/officeDocument/2006/relationships/image" Target="../media/image4.png"/><Relationship Id="rId4" Type="http://schemas.openxmlformats.org/officeDocument/2006/relationships/slideLayout" Target="../slideLayouts/slideLayout6.xml"/><Relationship Id="rId9" Type="http://schemas.openxmlformats.org/officeDocument/2006/relationships/image" Target="../media/image3.jp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4.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premiere page.jpg">
            <a:extLst>
              <a:ext uri="{FF2B5EF4-FFF2-40B4-BE49-F238E27FC236}">
                <a16:creationId xmlns:a16="http://schemas.microsoft.com/office/drawing/2014/main" id="{46C0078A-36EF-434E-8F7B-F764E59956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216000" cy="6912000"/>
          </a:xfrm>
          <a:prstGeom prst="rect">
            <a:avLst/>
          </a:prstGeom>
        </p:spPr>
      </p:pic>
    </p:spTree>
    <p:extLst>
      <p:ext uri="{BB962C8B-B14F-4D97-AF65-F5344CB8AC3E}">
        <p14:creationId xmlns:p14="http://schemas.microsoft.com/office/powerpoint/2010/main" val="2903244844"/>
      </p:ext>
    </p:extLst>
  </p:cSld>
  <p:clrMap bg1="lt1" tx1="dk1" bg2="lt2" tx2="dk2" accent1="accent1" accent2="accent2" accent3="accent3" accent4="accent4" accent5="accent5" accent6="accent6" hlink="hlink" folHlink="folHlink"/>
  <p:sldLayoutIdLst>
    <p:sldLayoutId id="21474837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section.jpg">
            <a:extLst>
              <a:ext uri="{FF2B5EF4-FFF2-40B4-BE49-F238E27FC236}">
                <a16:creationId xmlns:a16="http://schemas.microsoft.com/office/drawing/2014/main" id="{3AB16D32-E8FF-4F16-ABE2-437DC2DEC6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216000" cy="6912000"/>
          </a:xfrm>
          <a:prstGeom prst="rect">
            <a:avLst/>
          </a:prstGeom>
        </p:spPr>
      </p:pic>
    </p:spTree>
    <p:extLst>
      <p:ext uri="{BB962C8B-B14F-4D97-AF65-F5344CB8AC3E}">
        <p14:creationId xmlns:p14="http://schemas.microsoft.com/office/powerpoint/2010/main" val="300686862"/>
      </p:ext>
    </p:extLst>
  </p:cSld>
  <p:clrMap bg1="lt1" tx1="dk1" bg2="lt2" tx2="dk2" accent1="accent1" accent2="accent2" accent3="accent3" accent4="accent4" accent5="accent5" accent6="accent6" hlink="hlink" folHlink="folHlink"/>
  <p:sldLayoutIdLst>
    <p:sldLayoutId id="21474837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9E40FC8-5E47-44F8-A5D5-5D2A210DBAD8}"/>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83556"/>
          <a:stretch/>
        </p:blipFill>
        <p:spPr>
          <a:xfrm>
            <a:off x="0" y="5849680"/>
            <a:ext cx="9144000" cy="1026160"/>
          </a:xfrm>
          <a:prstGeom prst="rect">
            <a:avLst/>
          </a:prstGeom>
        </p:spPr>
      </p:pic>
      <p:pic>
        <p:nvPicPr>
          <p:cNvPr id="5" name="Image 4">
            <a:extLst>
              <a:ext uri="{FF2B5EF4-FFF2-40B4-BE49-F238E27FC236}">
                <a16:creationId xmlns:a16="http://schemas.microsoft.com/office/drawing/2014/main" id="{48C19E9B-C0B2-408F-946E-2927A11D222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104275" y="6307489"/>
            <a:ext cx="963780" cy="509871"/>
          </a:xfrm>
          <a:prstGeom prst="rect">
            <a:avLst/>
          </a:prstGeom>
        </p:spPr>
      </p:pic>
    </p:spTree>
    <p:extLst>
      <p:ext uri="{BB962C8B-B14F-4D97-AF65-F5344CB8AC3E}">
        <p14:creationId xmlns:p14="http://schemas.microsoft.com/office/powerpoint/2010/main" val="236718741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49" r:id="rId3"/>
    <p:sldLayoutId id="2147483753" r:id="rId4"/>
    <p:sldLayoutId id="2147483755" r:id="rId5"/>
    <p:sldLayoutId id="2147483754" r:id="rId6"/>
    <p:sldLayoutId id="2147483756"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fin.jpg">
            <a:extLst>
              <a:ext uri="{FF2B5EF4-FFF2-40B4-BE49-F238E27FC236}">
                <a16:creationId xmlns:a16="http://schemas.microsoft.com/office/drawing/2014/main" id="{8B8CC0C0-16A7-40AD-9CF4-7D5CCCDF0A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24893964"/>
      </p:ext>
    </p:extLst>
  </p:cSld>
  <p:clrMap bg1="lt1" tx1="dk1" bg2="lt2" tx2="dk2" accent1="accent1" accent2="accent2" accent3="accent3" accent4="accent4" accent5="accent5" accent6="accent6" hlink="hlink" folHlink="folHlink"/>
  <p:sldLayoutIdLst>
    <p:sldLayoutId id="21474837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1.sv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sv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hyperlink" Target="https://fr.vikidia.org/wiki/Philosophi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hyperlink" Target="https://vanesatejada.com/2017/04/02/dinamica-world-cafe-para-descubrir-necesidades-de-producto-en-equipo/"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20.xml"/><Relationship Id="rId5" Type="http://schemas.openxmlformats.org/officeDocument/2006/relationships/slideLayout" Target="../slideLayouts/slideLayout6.xml"/><Relationship Id="rId4" Type="http://schemas.openxmlformats.org/officeDocument/2006/relationships/tags" Target="../tags/tag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hyperlink" Target="https://pixabay.com/en/panic-big-eyes-crooked-arm-1393619/"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hyperlink" Target="https://fr.vikidia.org/wiki/Philosophie"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9.sv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hyperlink" Target="http://www.pngall.com/avocado-png" TargetMode="External"/><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hyperlink" Target="https://fr.vikidia.org/wiki/Philosophi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16515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712E4E-661B-4388-B492-C6A2E2E81F35}"/>
              </a:ext>
            </a:extLst>
          </p:cNvPr>
          <p:cNvSpPr>
            <a:spLocks noGrp="1"/>
          </p:cNvSpPr>
          <p:nvPr>
            <p:ph type="ctrTitle"/>
          </p:nvPr>
        </p:nvSpPr>
        <p:spPr>
          <a:xfrm>
            <a:off x="447675" y="457202"/>
            <a:ext cx="8154458" cy="542261"/>
          </a:xfrm>
        </p:spPr>
        <p:txBody>
          <a:bodyPr/>
          <a:lstStyle/>
          <a:p>
            <a:r>
              <a:rPr lang="fr-CA" dirty="0"/>
              <a:t>Rôles, responsabilités et posture</a:t>
            </a:r>
          </a:p>
        </p:txBody>
      </p:sp>
      <p:sp>
        <p:nvSpPr>
          <p:cNvPr id="3" name="Espace réservé du texte 2">
            <a:extLst>
              <a:ext uri="{FF2B5EF4-FFF2-40B4-BE49-F238E27FC236}">
                <a16:creationId xmlns:a16="http://schemas.microsoft.com/office/drawing/2014/main" id="{E99C8585-E45C-47DD-B4CD-9D2E6174B138}"/>
              </a:ext>
            </a:extLst>
          </p:cNvPr>
          <p:cNvSpPr>
            <a:spLocks noGrp="1"/>
          </p:cNvSpPr>
          <p:nvPr>
            <p:ph type="body" sz="quarter" idx="10"/>
          </p:nvPr>
        </p:nvSpPr>
        <p:spPr>
          <a:xfrm>
            <a:off x="447675" y="1878824"/>
            <a:ext cx="8154458" cy="542261"/>
          </a:xfrm>
        </p:spPr>
        <p:txBody>
          <a:bodyPr/>
          <a:lstStyle/>
          <a:p>
            <a:pPr lvl="0"/>
            <a:r>
              <a:rPr lang="fr-CA" dirty="0">
                <a:solidFill>
                  <a:schemeClr val="tx2"/>
                </a:solidFill>
              </a:rPr>
              <a:t>Selon votre expérience,</a:t>
            </a:r>
          </a:p>
          <a:p>
            <a:pPr lvl="0"/>
            <a:endParaRPr lang="fr-CA" dirty="0">
              <a:solidFill>
                <a:schemeClr val="tx2"/>
              </a:solidFill>
            </a:endParaRPr>
          </a:p>
        </p:txBody>
      </p:sp>
      <p:graphicFrame>
        <p:nvGraphicFramePr>
          <p:cNvPr id="4" name="Diagramme 3">
            <a:extLst>
              <a:ext uri="{FF2B5EF4-FFF2-40B4-BE49-F238E27FC236}">
                <a16:creationId xmlns:a16="http://schemas.microsoft.com/office/drawing/2014/main" id="{3848815B-9ABE-B64A-8000-E21747030A9F}"/>
              </a:ext>
            </a:extLst>
          </p:cNvPr>
          <p:cNvGraphicFramePr/>
          <p:nvPr>
            <p:extLst>
              <p:ext uri="{D42A27DB-BD31-4B8C-83A1-F6EECF244321}">
                <p14:modId xmlns:p14="http://schemas.microsoft.com/office/powerpoint/2010/main" val="218477191"/>
              </p:ext>
            </p:extLst>
          </p:nvPr>
        </p:nvGraphicFramePr>
        <p:xfrm>
          <a:off x="2023534" y="1446982"/>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ZoneTexte 4">
            <a:extLst>
              <a:ext uri="{FF2B5EF4-FFF2-40B4-BE49-F238E27FC236}">
                <a16:creationId xmlns:a16="http://schemas.microsoft.com/office/drawing/2014/main" id="{2EA7A9F4-E454-774D-9E28-4C4F184988B7}"/>
              </a:ext>
            </a:extLst>
          </p:cNvPr>
          <p:cNvSpPr txBox="1"/>
          <p:nvPr/>
        </p:nvSpPr>
        <p:spPr>
          <a:xfrm>
            <a:off x="6485467" y="4436533"/>
            <a:ext cx="2248958" cy="728134"/>
          </a:xfrm>
          <a:prstGeom prst="rect">
            <a:avLst/>
          </a:prstGeom>
          <a:noFill/>
        </p:spPr>
        <p:txBody>
          <a:bodyPr wrap="square" rtlCol="0">
            <a:spAutoFit/>
          </a:bodyPr>
          <a:lstStyle/>
          <a:p>
            <a:endParaRPr lang="fr-CA" dirty="0"/>
          </a:p>
        </p:txBody>
      </p:sp>
      <p:sp>
        <p:nvSpPr>
          <p:cNvPr id="6" name="ZoneTexte 5">
            <a:extLst>
              <a:ext uri="{FF2B5EF4-FFF2-40B4-BE49-F238E27FC236}">
                <a16:creationId xmlns:a16="http://schemas.microsoft.com/office/drawing/2014/main" id="{E1A750B2-2450-7141-9201-E383B689AF4A}"/>
              </a:ext>
            </a:extLst>
          </p:cNvPr>
          <p:cNvSpPr txBox="1"/>
          <p:nvPr/>
        </p:nvSpPr>
        <p:spPr>
          <a:xfrm>
            <a:off x="5370248" y="5477877"/>
            <a:ext cx="3014134" cy="646331"/>
          </a:xfrm>
          <a:prstGeom prst="rect">
            <a:avLst/>
          </a:prstGeom>
          <a:noFill/>
        </p:spPr>
        <p:txBody>
          <a:bodyPr wrap="square" rtlCol="0">
            <a:spAutoFit/>
          </a:bodyPr>
          <a:lstStyle/>
          <a:p>
            <a:r>
              <a:rPr lang="fr-CA" dirty="0">
                <a:solidFill>
                  <a:schemeClr val="tx2">
                    <a:lumMod val="60000"/>
                    <a:lumOff val="40000"/>
                  </a:schemeClr>
                </a:solidFill>
              </a:rPr>
              <a:t>Quels sont les responsabilités d’un BC ?</a:t>
            </a:r>
          </a:p>
        </p:txBody>
      </p:sp>
      <p:sp>
        <p:nvSpPr>
          <p:cNvPr id="7" name="ZoneTexte 6">
            <a:extLst>
              <a:ext uri="{FF2B5EF4-FFF2-40B4-BE49-F238E27FC236}">
                <a16:creationId xmlns:a16="http://schemas.microsoft.com/office/drawing/2014/main" id="{2B35118F-92D4-AC47-86E3-52B5CA1A424D}"/>
              </a:ext>
            </a:extLst>
          </p:cNvPr>
          <p:cNvSpPr txBox="1"/>
          <p:nvPr/>
        </p:nvSpPr>
        <p:spPr>
          <a:xfrm>
            <a:off x="5823480" y="2279303"/>
            <a:ext cx="3098800" cy="646331"/>
          </a:xfrm>
          <a:prstGeom prst="rect">
            <a:avLst/>
          </a:prstGeom>
          <a:noFill/>
        </p:spPr>
        <p:txBody>
          <a:bodyPr wrap="square" rtlCol="0">
            <a:spAutoFit/>
          </a:bodyPr>
          <a:lstStyle/>
          <a:p>
            <a:pPr lvl="0"/>
            <a:r>
              <a:rPr lang="fr-CA" dirty="0">
                <a:solidFill>
                  <a:schemeClr val="accent6">
                    <a:lumMod val="60000"/>
                    <a:lumOff val="40000"/>
                  </a:schemeClr>
                </a:solidFill>
              </a:rPr>
              <a:t>Qu’est-ce que ça mange en hiver une RSG?</a:t>
            </a:r>
          </a:p>
        </p:txBody>
      </p:sp>
      <p:sp>
        <p:nvSpPr>
          <p:cNvPr id="8" name="ZoneTexte 7">
            <a:extLst>
              <a:ext uri="{FF2B5EF4-FFF2-40B4-BE49-F238E27FC236}">
                <a16:creationId xmlns:a16="http://schemas.microsoft.com/office/drawing/2014/main" id="{678C7AE2-E826-0F43-8CE4-2688D5E6786C}"/>
              </a:ext>
            </a:extLst>
          </p:cNvPr>
          <p:cNvSpPr txBox="1"/>
          <p:nvPr/>
        </p:nvSpPr>
        <p:spPr>
          <a:xfrm>
            <a:off x="447675" y="4067201"/>
            <a:ext cx="3234266" cy="369332"/>
          </a:xfrm>
          <a:prstGeom prst="rect">
            <a:avLst/>
          </a:prstGeom>
          <a:noFill/>
        </p:spPr>
        <p:txBody>
          <a:bodyPr wrap="square" rtlCol="0">
            <a:spAutoFit/>
          </a:bodyPr>
          <a:lstStyle/>
          <a:p>
            <a:pPr lvl="0"/>
            <a:r>
              <a:rPr lang="fr-CA" dirty="0">
                <a:solidFill>
                  <a:schemeClr val="tx2">
                    <a:lumMod val="60000"/>
                    <a:lumOff val="40000"/>
                  </a:schemeClr>
                </a:solidFill>
              </a:rPr>
              <a:t>Qu’est-ce qu’une équipe BC?</a:t>
            </a:r>
          </a:p>
        </p:txBody>
      </p:sp>
    </p:spTree>
    <p:extLst>
      <p:ext uri="{BB962C8B-B14F-4D97-AF65-F5344CB8AC3E}">
        <p14:creationId xmlns:p14="http://schemas.microsoft.com/office/powerpoint/2010/main" val="1999915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712E4E-661B-4388-B492-C6A2E2E81F35}"/>
              </a:ext>
            </a:extLst>
          </p:cNvPr>
          <p:cNvSpPr>
            <a:spLocks noGrp="1"/>
          </p:cNvSpPr>
          <p:nvPr>
            <p:ph type="ctrTitle"/>
          </p:nvPr>
        </p:nvSpPr>
        <p:spPr/>
        <p:txBody>
          <a:bodyPr/>
          <a:lstStyle/>
          <a:p>
            <a:r>
              <a:rPr lang="fr-CA" dirty="0"/>
              <a:t>Rôles, responsabilités et posture</a:t>
            </a:r>
          </a:p>
        </p:txBody>
      </p:sp>
      <p:sp>
        <p:nvSpPr>
          <p:cNvPr id="3" name="Espace réservé du texte 2">
            <a:extLst>
              <a:ext uri="{FF2B5EF4-FFF2-40B4-BE49-F238E27FC236}">
                <a16:creationId xmlns:a16="http://schemas.microsoft.com/office/drawing/2014/main" id="{E99C8585-E45C-47DD-B4CD-9D2E6174B138}"/>
              </a:ext>
            </a:extLst>
          </p:cNvPr>
          <p:cNvSpPr>
            <a:spLocks noGrp="1"/>
          </p:cNvSpPr>
          <p:nvPr>
            <p:ph type="body" sz="quarter" idx="10"/>
          </p:nvPr>
        </p:nvSpPr>
        <p:spPr>
          <a:xfrm>
            <a:off x="3335336" y="2134057"/>
            <a:ext cx="2683930" cy="3512185"/>
          </a:xfrm>
          <a:ln>
            <a:solidFill>
              <a:schemeClr val="accent1"/>
            </a:solidFill>
          </a:ln>
        </p:spPr>
        <p:txBody>
          <a:bodyPr/>
          <a:lstStyle/>
          <a:p>
            <a:pPr algn="just"/>
            <a:r>
              <a:rPr lang="fr-CA" b="1" dirty="0">
                <a:solidFill>
                  <a:schemeClr val="tx2"/>
                </a:solidFill>
              </a:rPr>
              <a:t>L’AC</a:t>
            </a:r>
          </a:p>
          <a:p>
            <a:pPr marL="342900" indent="-342900" algn="just">
              <a:buFont typeface="Arial" panose="020B0604020202020204" pitchFamily="34" charset="0"/>
              <a:buChar char="•"/>
            </a:pPr>
            <a:r>
              <a:rPr lang="fr-CA" sz="2000" dirty="0">
                <a:solidFill>
                  <a:schemeClr val="tx2"/>
                </a:solidFill>
              </a:rPr>
              <a:t>traite les dossiers relatifs à la reconnaissance et à la réévaluation des RSG;</a:t>
            </a:r>
          </a:p>
          <a:p>
            <a:pPr marL="342900" indent="-342900">
              <a:buFont typeface="Arial" panose="020B0604020202020204" pitchFamily="34" charset="0"/>
              <a:buChar char="•"/>
            </a:pPr>
            <a:r>
              <a:rPr lang="fr-CA" sz="2000" dirty="0">
                <a:solidFill>
                  <a:schemeClr val="tx2"/>
                </a:solidFill>
              </a:rPr>
              <a:t>assure le respect des normes du milieu familial déterminées par règlement.</a:t>
            </a:r>
          </a:p>
        </p:txBody>
      </p:sp>
      <p:sp>
        <p:nvSpPr>
          <p:cNvPr id="4" name="ZoneTexte 3">
            <a:extLst>
              <a:ext uri="{FF2B5EF4-FFF2-40B4-BE49-F238E27FC236}">
                <a16:creationId xmlns:a16="http://schemas.microsoft.com/office/drawing/2014/main" id="{340840A8-A2F9-534D-B0AF-4430B62E69BD}"/>
              </a:ext>
            </a:extLst>
          </p:cNvPr>
          <p:cNvSpPr txBox="1"/>
          <p:nvPr/>
        </p:nvSpPr>
        <p:spPr>
          <a:xfrm>
            <a:off x="287867" y="6434664"/>
            <a:ext cx="7653867" cy="307777"/>
          </a:xfrm>
          <a:prstGeom prst="rect">
            <a:avLst/>
          </a:prstGeom>
          <a:noFill/>
        </p:spPr>
        <p:txBody>
          <a:bodyPr wrap="square" rtlCol="0">
            <a:spAutoFit/>
          </a:bodyPr>
          <a:lstStyle/>
          <a:p>
            <a:r>
              <a:rPr lang="fr-CA" sz="1400" dirty="0"/>
              <a:t>https://www.mfa.gouv.qc.ca/fr/publication/Documents/SG_guide_administratif_classification.pdf</a:t>
            </a:r>
          </a:p>
        </p:txBody>
      </p:sp>
      <p:sp>
        <p:nvSpPr>
          <p:cNvPr id="6" name="ZoneTexte 5">
            <a:extLst>
              <a:ext uri="{FF2B5EF4-FFF2-40B4-BE49-F238E27FC236}">
                <a16:creationId xmlns:a16="http://schemas.microsoft.com/office/drawing/2014/main" id="{CCF044DD-DD7C-D24B-B963-CAD56D5A66AF}"/>
              </a:ext>
            </a:extLst>
          </p:cNvPr>
          <p:cNvSpPr txBox="1"/>
          <p:nvPr/>
        </p:nvSpPr>
        <p:spPr>
          <a:xfrm>
            <a:off x="287867" y="2134058"/>
            <a:ext cx="2879727" cy="3672800"/>
          </a:xfrm>
          <a:prstGeom prst="rect">
            <a:avLst/>
          </a:prstGeom>
          <a:noFill/>
          <a:ln>
            <a:solidFill>
              <a:schemeClr val="accent1"/>
            </a:solidFill>
          </a:ln>
        </p:spPr>
        <p:txBody>
          <a:bodyPr wrap="square" rtlCol="0">
            <a:spAutoFit/>
          </a:bodyPr>
          <a:lstStyle/>
          <a:p>
            <a:pPr lvl="0" algn="just" defTabSz="914400">
              <a:lnSpc>
                <a:spcPct val="90000"/>
              </a:lnSpc>
              <a:spcBef>
                <a:spcPts val="1000"/>
              </a:spcBef>
            </a:pPr>
            <a:r>
              <a:rPr lang="fr-CA" sz="2000" b="1" dirty="0">
                <a:solidFill>
                  <a:srgbClr val="1A427D"/>
                </a:solidFill>
                <a:latin typeface="Arial" panose="020B0604020202020204" pitchFamily="34" charset="0"/>
                <a:cs typeface="Arial" panose="020B0604020202020204" pitchFamily="34" charset="0"/>
              </a:rPr>
              <a:t>L’ACSPT</a:t>
            </a:r>
          </a:p>
          <a:p>
            <a:pPr marL="342900" lvl="0" indent="-342900" algn="just" defTabSz="914400">
              <a:lnSpc>
                <a:spcPct val="90000"/>
              </a:lnSpc>
              <a:spcBef>
                <a:spcPts val="1000"/>
              </a:spcBef>
              <a:buFont typeface="Arial" panose="020B0604020202020204" pitchFamily="34" charset="0"/>
              <a:buChar char="•"/>
            </a:pPr>
            <a:r>
              <a:rPr lang="fr-CA" sz="2000" dirty="0">
                <a:solidFill>
                  <a:srgbClr val="1A427D"/>
                </a:solidFill>
                <a:latin typeface="Arial" panose="020B0604020202020204" pitchFamily="34" charset="0"/>
                <a:cs typeface="Arial" panose="020B0604020202020204" pitchFamily="34" charset="0"/>
              </a:rPr>
              <a:t>offre sur demande un soutien pédagogique et technique aux RSG;</a:t>
            </a:r>
          </a:p>
          <a:p>
            <a:pPr marL="342900" lvl="0" indent="-342900" defTabSz="914400">
              <a:lnSpc>
                <a:spcPct val="90000"/>
              </a:lnSpc>
              <a:spcBef>
                <a:spcPts val="1000"/>
              </a:spcBef>
              <a:buFont typeface="Arial" panose="020B0604020202020204" pitchFamily="34" charset="0"/>
              <a:buChar char="•"/>
            </a:pPr>
            <a:r>
              <a:rPr lang="fr-CA" sz="2000" dirty="0">
                <a:solidFill>
                  <a:srgbClr val="1A427D"/>
                </a:solidFill>
                <a:latin typeface="Arial" panose="020B0604020202020204" pitchFamily="34" charset="0"/>
                <a:cs typeface="Arial" panose="020B0604020202020204" pitchFamily="34" charset="0"/>
              </a:rPr>
              <a:t>peut exceptionnellement traiter les dossiers relatifs à la reconnaissance et à la réévaluation des RSG. </a:t>
            </a:r>
          </a:p>
        </p:txBody>
      </p:sp>
      <p:sp>
        <p:nvSpPr>
          <p:cNvPr id="7" name="ZoneTexte 6">
            <a:extLst>
              <a:ext uri="{FF2B5EF4-FFF2-40B4-BE49-F238E27FC236}">
                <a16:creationId xmlns:a16="http://schemas.microsoft.com/office/drawing/2014/main" id="{8C049A19-CA3D-234E-9338-4CCCD3899EC4}"/>
              </a:ext>
            </a:extLst>
          </p:cNvPr>
          <p:cNvSpPr txBox="1"/>
          <p:nvPr/>
        </p:nvSpPr>
        <p:spPr>
          <a:xfrm>
            <a:off x="447675" y="960341"/>
            <a:ext cx="8248650" cy="461665"/>
          </a:xfrm>
          <a:prstGeom prst="rect">
            <a:avLst/>
          </a:prstGeom>
          <a:noFill/>
        </p:spPr>
        <p:txBody>
          <a:bodyPr wrap="square" rtlCol="0">
            <a:spAutoFit/>
          </a:bodyPr>
          <a:lstStyle/>
          <a:p>
            <a:pPr algn="ctr"/>
            <a:r>
              <a:rPr lang="fr-CA" sz="2400" b="1" dirty="0">
                <a:solidFill>
                  <a:srgbClr val="1A427D"/>
                </a:solidFill>
                <a:latin typeface="Arial" panose="020B0604020202020204" pitchFamily="34" charset="0"/>
                <a:cs typeface="Arial" panose="020B0604020202020204" pitchFamily="34" charset="0"/>
              </a:rPr>
              <a:t>Sommaire descriptif</a:t>
            </a:r>
          </a:p>
        </p:txBody>
      </p:sp>
      <p:sp>
        <p:nvSpPr>
          <p:cNvPr id="8" name="ZoneTexte 7">
            <a:extLst>
              <a:ext uri="{FF2B5EF4-FFF2-40B4-BE49-F238E27FC236}">
                <a16:creationId xmlns:a16="http://schemas.microsoft.com/office/drawing/2014/main" id="{8138AF88-18BE-C84A-8ED2-63BF688CEB21}"/>
              </a:ext>
            </a:extLst>
          </p:cNvPr>
          <p:cNvSpPr txBox="1"/>
          <p:nvPr/>
        </p:nvSpPr>
        <p:spPr>
          <a:xfrm>
            <a:off x="2938998" y="5873938"/>
            <a:ext cx="4360333" cy="400110"/>
          </a:xfrm>
          <a:prstGeom prst="rect">
            <a:avLst/>
          </a:prstGeom>
          <a:noFill/>
        </p:spPr>
        <p:txBody>
          <a:bodyPr wrap="square" rtlCol="0">
            <a:spAutoFit/>
          </a:bodyPr>
          <a:lstStyle/>
          <a:p>
            <a:r>
              <a:rPr lang="fr-CA" sz="2000" dirty="0">
                <a:solidFill>
                  <a:schemeClr val="tx2"/>
                </a:solidFill>
                <a:latin typeface="Arial" panose="020B0604020202020204" pitchFamily="34" charset="0"/>
                <a:cs typeface="Arial" panose="020B0604020202020204" pitchFamily="34" charset="0"/>
              </a:rPr>
              <a:t>Effectue toute autre tâche connexe.</a:t>
            </a:r>
          </a:p>
        </p:txBody>
      </p:sp>
      <p:sp>
        <p:nvSpPr>
          <p:cNvPr id="9" name="Espace réservé du texte 2">
            <a:extLst>
              <a:ext uri="{FF2B5EF4-FFF2-40B4-BE49-F238E27FC236}">
                <a16:creationId xmlns:a16="http://schemas.microsoft.com/office/drawing/2014/main" id="{2402ED64-8B83-C44C-BC78-F0D319BEADAF}"/>
              </a:ext>
            </a:extLst>
          </p:cNvPr>
          <p:cNvSpPr txBox="1">
            <a:spLocks/>
          </p:cNvSpPr>
          <p:nvPr/>
        </p:nvSpPr>
        <p:spPr>
          <a:xfrm>
            <a:off x="6231466" y="2146582"/>
            <a:ext cx="2531531" cy="3240496"/>
          </a:xfrm>
          <a:prstGeom prst="rect">
            <a:avLst/>
          </a:prstGeom>
          <a:ln>
            <a:solidFill>
              <a:schemeClr val="accent1"/>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CA" b="1" dirty="0">
                <a:solidFill>
                  <a:schemeClr val="tx2"/>
                </a:solidFill>
              </a:rPr>
              <a:t>DG</a:t>
            </a:r>
          </a:p>
          <a:p>
            <a:pPr marL="342900" indent="-342900">
              <a:buFont typeface="Arial" panose="020B0604020202020204" pitchFamily="34" charset="0"/>
              <a:buChar char="•"/>
            </a:pPr>
            <a:r>
              <a:rPr lang="fr-CA" sz="2000" dirty="0">
                <a:solidFill>
                  <a:schemeClr val="tx2"/>
                </a:solidFill>
              </a:rPr>
              <a:t>Développement des services</a:t>
            </a:r>
          </a:p>
          <a:p>
            <a:pPr marL="342900" indent="-342900">
              <a:buFont typeface="Arial" panose="020B0604020202020204" pitchFamily="34" charset="0"/>
              <a:buChar char="•"/>
            </a:pPr>
            <a:r>
              <a:rPr lang="fr-CA" sz="2000" dirty="0">
                <a:solidFill>
                  <a:schemeClr val="tx2"/>
                </a:solidFill>
              </a:rPr>
              <a:t>Gestion opérationnelle</a:t>
            </a:r>
          </a:p>
          <a:p>
            <a:pPr marL="342900" indent="-342900">
              <a:buFont typeface="Arial" panose="020B0604020202020204" pitchFamily="34" charset="0"/>
              <a:buChar char="•"/>
            </a:pPr>
            <a:r>
              <a:rPr lang="fr-CA" sz="2000" dirty="0">
                <a:solidFill>
                  <a:schemeClr val="tx2"/>
                </a:solidFill>
              </a:rPr>
              <a:t>Leadership</a:t>
            </a:r>
          </a:p>
          <a:p>
            <a:pPr marL="342900" indent="-342900">
              <a:buFont typeface="Arial" panose="020B0604020202020204" pitchFamily="34" charset="0"/>
              <a:buChar char="•"/>
            </a:pPr>
            <a:r>
              <a:rPr lang="fr-CA" sz="2000" dirty="0">
                <a:solidFill>
                  <a:schemeClr val="tx2"/>
                </a:solidFill>
              </a:rPr>
              <a:t>Relations interpersonnelles et communication</a:t>
            </a:r>
          </a:p>
        </p:txBody>
      </p:sp>
      <p:sp>
        <p:nvSpPr>
          <p:cNvPr id="5" name="ZoneTexte 4">
            <a:extLst>
              <a:ext uri="{FF2B5EF4-FFF2-40B4-BE49-F238E27FC236}">
                <a16:creationId xmlns:a16="http://schemas.microsoft.com/office/drawing/2014/main" id="{A3B195F8-0AE4-5E49-B286-0D8D58301705}"/>
              </a:ext>
            </a:extLst>
          </p:cNvPr>
          <p:cNvSpPr txBox="1"/>
          <p:nvPr/>
        </p:nvSpPr>
        <p:spPr>
          <a:xfrm>
            <a:off x="439206" y="1542028"/>
            <a:ext cx="5351994" cy="400110"/>
          </a:xfrm>
          <a:prstGeom prst="rect">
            <a:avLst/>
          </a:prstGeom>
          <a:solidFill>
            <a:schemeClr val="accent1">
              <a:lumMod val="20000"/>
              <a:lumOff val="80000"/>
            </a:schemeClr>
          </a:solidFill>
        </p:spPr>
        <p:txBody>
          <a:bodyPr wrap="square" rtlCol="0">
            <a:spAutoFit/>
          </a:bodyPr>
          <a:lstStyle/>
          <a:p>
            <a:pPr algn="ctr"/>
            <a:r>
              <a:rPr lang="fr-CA" sz="2000" b="1" dirty="0">
                <a:solidFill>
                  <a:srgbClr val="1A427D"/>
                </a:solidFill>
                <a:latin typeface="Arial" panose="020B0604020202020204" pitchFamily="34" charset="0"/>
                <a:cs typeface="Arial" panose="020B0604020202020204" pitchFamily="34" charset="0"/>
              </a:rPr>
              <a:t>Sous la responsabilité d’une gestionnaire</a:t>
            </a:r>
            <a:endParaRPr lang="fr-CA" sz="2000" b="1" dirty="0"/>
          </a:p>
        </p:txBody>
      </p:sp>
      <p:sp>
        <p:nvSpPr>
          <p:cNvPr id="10" name="ZoneTexte 9">
            <a:extLst>
              <a:ext uri="{FF2B5EF4-FFF2-40B4-BE49-F238E27FC236}">
                <a16:creationId xmlns:a16="http://schemas.microsoft.com/office/drawing/2014/main" id="{7FE1FDB1-8ADD-2646-9449-F1268ECE60D1}"/>
              </a:ext>
            </a:extLst>
          </p:cNvPr>
          <p:cNvSpPr txBox="1"/>
          <p:nvPr/>
        </p:nvSpPr>
        <p:spPr>
          <a:xfrm>
            <a:off x="6375400" y="1275318"/>
            <a:ext cx="2236260" cy="707886"/>
          </a:xfrm>
          <a:prstGeom prst="rect">
            <a:avLst/>
          </a:prstGeom>
          <a:solidFill>
            <a:schemeClr val="accent1">
              <a:lumMod val="20000"/>
              <a:lumOff val="80000"/>
            </a:schemeClr>
          </a:solidFill>
        </p:spPr>
        <p:txBody>
          <a:bodyPr wrap="square" rtlCol="0">
            <a:spAutoFit/>
          </a:bodyPr>
          <a:lstStyle/>
          <a:p>
            <a:pPr algn="ctr"/>
            <a:r>
              <a:rPr lang="fr-CA" sz="2000" b="1" dirty="0">
                <a:solidFill>
                  <a:schemeClr val="tx2"/>
                </a:solidFill>
                <a:latin typeface="Arial" panose="020B0604020202020204" pitchFamily="34" charset="0"/>
                <a:cs typeface="Arial" panose="020B0604020202020204" pitchFamily="34" charset="0"/>
              </a:rPr>
              <a:t>Conseil d’administration</a:t>
            </a:r>
          </a:p>
        </p:txBody>
      </p:sp>
    </p:spTree>
    <p:extLst>
      <p:ext uri="{BB962C8B-B14F-4D97-AF65-F5344CB8AC3E}">
        <p14:creationId xmlns:p14="http://schemas.microsoft.com/office/powerpoint/2010/main" val="2439732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5ECD7A3-E2EC-1B4A-B0A2-ECC0AE883729}"/>
              </a:ext>
            </a:extLst>
          </p:cNvPr>
          <p:cNvPicPr>
            <a:picLocks noChangeAspect="1"/>
          </p:cNvPicPr>
          <p:nvPr/>
        </p:nvPicPr>
        <p:blipFill>
          <a:blip r:embed="rId3"/>
          <a:stretch>
            <a:fillRect/>
          </a:stretch>
        </p:blipFill>
        <p:spPr>
          <a:xfrm rot="741618">
            <a:off x="3285794" y="1239783"/>
            <a:ext cx="2610512" cy="3372242"/>
          </a:xfrm>
          <a:prstGeom prst="rect">
            <a:avLst/>
          </a:prstGeom>
        </p:spPr>
      </p:pic>
      <p:pic>
        <p:nvPicPr>
          <p:cNvPr id="6" name="Image 5">
            <a:extLst>
              <a:ext uri="{FF2B5EF4-FFF2-40B4-BE49-F238E27FC236}">
                <a16:creationId xmlns:a16="http://schemas.microsoft.com/office/drawing/2014/main" id="{6720B3B5-EEA6-504C-B358-18C9083289A8}"/>
              </a:ext>
            </a:extLst>
          </p:cNvPr>
          <p:cNvPicPr>
            <a:picLocks noChangeAspect="1"/>
          </p:cNvPicPr>
          <p:nvPr/>
        </p:nvPicPr>
        <p:blipFill>
          <a:blip r:embed="rId4"/>
          <a:stretch>
            <a:fillRect/>
          </a:stretch>
        </p:blipFill>
        <p:spPr>
          <a:xfrm rot="21328933">
            <a:off x="770890" y="1649219"/>
            <a:ext cx="2610512" cy="3376901"/>
          </a:xfrm>
          <a:prstGeom prst="rect">
            <a:avLst/>
          </a:prstGeom>
        </p:spPr>
      </p:pic>
      <p:pic>
        <p:nvPicPr>
          <p:cNvPr id="7" name="Image 6">
            <a:extLst>
              <a:ext uri="{FF2B5EF4-FFF2-40B4-BE49-F238E27FC236}">
                <a16:creationId xmlns:a16="http://schemas.microsoft.com/office/drawing/2014/main" id="{B125A02A-8496-A04E-8459-A687C9222391}"/>
              </a:ext>
            </a:extLst>
          </p:cNvPr>
          <p:cNvPicPr>
            <a:picLocks noChangeAspect="1"/>
          </p:cNvPicPr>
          <p:nvPr/>
        </p:nvPicPr>
        <p:blipFill>
          <a:blip r:embed="rId5"/>
          <a:stretch>
            <a:fillRect/>
          </a:stretch>
        </p:blipFill>
        <p:spPr>
          <a:xfrm>
            <a:off x="5313016" y="2684835"/>
            <a:ext cx="2610512" cy="3376901"/>
          </a:xfrm>
          <a:prstGeom prst="rect">
            <a:avLst/>
          </a:prstGeom>
        </p:spPr>
      </p:pic>
      <p:sp>
        <p:nvSpPr>
          <p:cNvPr id="8" name="Titre 1">
            <a:extLst>
              <a:ext uri="{FF2B5EF4-FFF2-40B4-BE49-F238E27FC236}">
                <a16:creationId xmlns:a16="http://schemas.microsoft.com/office/drawing/2014/main" id="{8FD7FCBA-B68A-974C-9486-6D86DB5FB890}"/>
              </a:ext>
            </a:extLst>
          </p:cNvPr>
          <p:cNvSpPr>
            <a:spLocks noGrp="1"/>
          </p:cNvSpPr>
          <p:nvPr>
            <p:ph type="ctrTitle"/>
          </p:nvPr>
        </p:nvSpPr>
        <p:spPr/>
        <p:txBody>
          <a:bodyPr/>
          <a:lstStyle/>
          <a:p>
            <a:r>
              <a:rPr lang="fr-CA" dirty="0"/>
              <a:t>Rôles, responsabilités et posture</a:t>
            </a:r>
          </a:p>
        </p:txBody>
      </p:sp>
    </p:spTree>
    <p:extLst>
      <p:ext uri="{BB962C8B-B14F-4D97-AF65-F5344CB8AC3E}">
        <p14:creationId xmlns:p14="http://schemas.microsoft.com/office/powerpoint/2010/main" val="676264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712E4E-661B-4388-B492-C6A2E2E81F35}"/>
              </a:ext>
            </a:extLst>
          </p:cNvPr>
          <p:cNvSpPr>
            <a:spLocks noGrp="1"/>
          </p:cNvSpPr>
          <p:nvPr>
            <p:ph type="ctrTitle"/>
          </p:nvPr>
        </p:nvSpPr>
        <p:spPr/>
        <p:txBody>
          <a:bodyPr/>
          <a:lstStyle/>
          <a:p>
            <a:r>
              <a:rPr lang="fr-CA" dirty="0"/>
              <a:t>Rôles, responsabilités et posture</a:t>
            </a:r>
          </a:p>
        </p:txBody>
      </p:sp>
      <p:sp>
        <p:nvSpPr>
          <p:cNvPr id="7" name="ZoneTexte 6">
            <a:extLst>
              <a:ext uri="{FF2B5EF4-FFF2-40B4-BE49-F238E27FC236}">
                <a16:creationId xmlns:a16="http://schemas.microsoft.com/office/drawing/2014/main" id="{8C049A19-CA3D-234E-9338-4CCCD3899EC4}"/>
              </a:ext>
            </a:extLst>
          </p:cNvPr>
          <p:cNvSpPr txBox="1"/>
          <p:nvPr/>
        </p:nvSpPr>
        <p:spPr>
          <a:xfrm>
            <a:off x="447675" y="960341"/>
            <a:ext cx="8248650" cy="461665"/>
          </a:xfrm>
          <a:prstGeom prst="rect">
            <a:avLst/>
          </a:prstGeom>
          <a:noFill/>
        </p:spPr>
        <p:txBody>
          <a:bodyPr wrap="square" rtlCol="0">
            <a:spAutoFit/>
          </a:bodyPr>
          <a:lstStyle/>
          <a:p>
            <a:pPr algn="ctr"/>
            <a:r>
              <a:rPr lang="fr-CA" sz="2400" dirty="0">
                <a:solidFill>
                  <a:schemeClr val="tx2"/>
                </a:solidFill>
              </a:rPr>
              <a:t>Posture d’accompagnement du développement professionnel</a:t>
            </a:r>
          </a:p>
        </p:txBody>
      </p:sp>
      <p:sp>
        <p:nvSpPr>
          <p:cNvPr id="9" name="ZoneTexte 8">
            <a:extLst>
              <a:ext uri="{FF2B5EF4-FFF2-40B4-BE49-F238E27FC236}">
                <a16:creationId xmlns:a16="http://schemas.microsoft.com/office/drawing/2014/main" id="{A6576E5D-15B8-2D47-8906-628CD794311A}"/>
              </a:ext>
            </a:extLst>
          </p:cNvPr>
          <p:cNvSpPr txBox="1"/>
          <p:nvPr/>
        </p:nvSpPr>
        <p:spPr>
          <a:xfrm>
            <a:off x="304801" y="6443741"/>
            <a:ext cx="6360582" cy="286232"/>
          </a:xfrm>
          <a:prstGeom prst="rect">
            <a:avLst/>
          </a:prstGeom>
          <a:noFill/>
        </p:spPr>
        <p:txBody>
          <a:bodyPr wrap="square" rtlCol="0">
            <a:spAutoFit/>
          </a:bodyPr>
          <a:lstStyle/>
          <a:p>
            <a:pPr lvl="0" defTabSz="914400">
              <a:lnSpc>
                <a:spcPct val="90000"/>
              </a:lnSpc>
              <a:spcBef>
                <a:spcPts val="1000"/>
              </a:spcBef>
            </a:pPr>
            <a:r>
              <a:rPr lang="fr-CA" sz="1400" b="1" baseline="30000" dirty="0">
                <a:solidFill>
                  <a:srgbClr val="1A427D"/>
                </a:solidFill>
                <a:latin typeface="Arial" panose="020B0604020202020204" pitchFamily="34" charset="0"/>
                <a:cs typeface="Arial" panose="020B0604020202020204" pitchFamily="34" charset="0"/>
              </a:rPr>
              <a:t>1</a:t>
            </a:r>
            <a:r>
              <a:rPr lang="fr-CA" sz="1400" b="1" dirty="0">
                <a:solidFill>
                  <a:srgbClr val="1A427D"/>
                </a:solidFill>
                <a:latin typeface="Arial" panose="020B0604020202020204" pitchFamily="34" charset="0"/>
                <a:cs typeface="Arial" panose="020B0604020202020204" pitchFamily="34" charset="0"/>
              </a:rPr>
              <a:t> FQOCF, projet Agora	</a:t>
            </a:r>
            <a:r>
              <a:rPr lang="fr-CA" sz="1400" b="1" baseline="30000" dirty="0">
                <a:solidFill>
                  <a:srgbClr val="1A427D"/>
                </a:solidFill>
                <a:latin typeface="Arial" panose="020B0604020202020204" pitchFamily="34" charset="0"/>
                <a:cs typeface="Arial" panose="020B0604020202020204" pitchFamily="34" charset="0"/>
              </a:rPr>
              <a:t>2</a:t>
            </a:r>
            <a:r>
              <a:rPr lang="fr-CA" sz="1400" b="1" dirty="0">
                <a:solidFill>
                  <a:srgbClr val="1A427D"/>
                </a:solidFill>
                <a:latin typeface="Arial" panose="020B0604020202020204" pitchFamily="34" charset="0"/>
                <a:cs typeface="Arial" panose="020B0604020202020204" pitchFamily="34" charset="0"/>
              </a:rPr>
              <a:t> </a:t>
            </a:r>
            <a:r>
              <a:rPr lang="fr-CA" sz="1400" b="1" dirty="0">
                <a:solidFill>
                  <a:schemeClr val="tx2"/>
                </a:solidFill>
              </a:rPr>
              <a:t>www.uqtr.ca/michel.simard</a:t>
            </a:r>
            <a:endParaRPr lang="fr-CA" sz="1400" b="1" dirty="0">
              <a:solidFill>
                <a:srgbClr val="1A427D"/>
              </a:solidFill>
              <a:latin typeface="Arial" panose="020B0604020202020204" pitchFamily="34" charset="0"/>
              <a:cs typeface="Arial" panose="020B0604020202020204" pitchFamily="34" charset="0"/>
            </a:endParaRPr>
          </a:p>
        </p:txBody>
      </p:sp>
      <p:sp>
        <p:nvSpPr>
          <p:cNvPr id="5" name="Bulle rectangulaire à coins arrondis 4">
            <a:extLst>
              <a:ext uri="{FF2B5EF4-FFF2-40B4-BE49-F238E27FC236}">
                <a16:creationId xmlns:a16="http://schemas.microsoft.com/office/drawing/2014/main" id="{CC1AC6DF-CA8F-0144-9807-F2FD222FF668}"/>
              </a:ext>
            </a:extLst>
          </p:cNvPr>
          <p:cNvSpPr/>
          <p:nvPr/>
        </p:nvSpPr>
        <p:spPr>
          <a:xfrm>
            <a:off x="447675" y="1772100"/>
            <a:ext cx="3945467" cy="2511104"/>
          </a:xfrm>
          <a:prstGeom prst="wedgeRoundRectCallout">
            <a:avLst>
              <a:gd name="adj1" fmla="val 28952"/>
              <a:gd name="adj2" fmla="val 9554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lnSpc>
                <a:spcPct val="90000"/>
              </a:lnSpc>
              <a:spcBef>
                <a:spcPts val="1000"/>
              </a:spcBef>
            </a:pPr>
            <a:r>
              <a:rPr lang="fr-CA" sz="2400" b="1" i="1" dirty="0">
                <a:solidFill>
                  <a:srgbClr val="1A427D"/>
                </a:solidFill>
                <a:latin typeface="Arial" panose="020B0604020202020204" pitchFamily="34" charset="0"/>
                <a:cs typeface="Arial" panose="020B0604020202020204" pitchFamily="34" charset="0"/>
              </a:rPr>
              <a:t>Accompagner, c’est faire un bout de chemin avec l’autre, sur une route qui le mène vers sa pleine autonomie.</a:t>
            </a:r>
            <a:r>
              <a:rPr lang="fr-CA" sz="2400" b="1" i="1" baseline="30000" dirty="0">
                <a:solidFill>
                  <a:srgbClr val="1A427D"/>
                </a:solidFill>
                <a:latin typeface="Arial" panose="020B0604020202020204" pitchFamily="34" charset="0"/>
                <a:cs typeface="Arial" panose="020B0604020202020204" pitchFamily="34" charset="0"/>
              </a:rPr>
              <a:t>1</a:t>
            </a:r>
          </a:p>
        </p:txBody>
      </p:sp>
      <p:sp>
        <p:nvSpPr>
          <p:cNvPr id="10" name="Bulle rectangulaire à coins arrondis 9">
            <a:extLst>
              <a:ext uri="{FF2B5EF4-FFF2-40B4-BE49-F238E27FC236}">
                <a16:creationId xmlns:a16="http://schemas.microsoft.com/office/drawing/2014/main" id="{42BCD704-5678-534A-8792-56D48405D8D1}"/>
              </a:ext>
            </a:extLst>
          </p:cNvPr>
          <p:cNvSpPr/>
          <p:nvPr/>
        </p:nvSpPr>
        <p:spPr>
          <a:xfrm>
            <a:off x="4572000" y="2326991"/>
            <a:ext cx="4030133" cy="2511104"/>
          </a:xfrm>
          <a:prstGeom prst="wedgeRoundRectCallout">
            <a:avLst>
              <a:gd name="adj1" fmla="val -34278"/>
              <a:gd name="adj2" fmla="val 7801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b="1" i="1" dirty="0">
                <a:solidFill>
                  <a:schemeClr val="tx2"/>
                </a:solidFill>
                <a:latin typeface="Arial" panose="020B0604020202020204" pitchFamily="34" charset="0"/>
                <a:cs typeface="Arial" panose="020B0604020202020204" pitchFamily="34" charset="0"/>
              </a:rPr>
              <a:t>L’accompagnement n’a pas pour centre les problèmes que peut vivre la personne, mais la personne elle-même. </a:t>
            </a:r>
            <a:r>
              <a:rPr lang="fr-CA" sz="2400" b="1" i="1" baseline="30000" dirty="0">
                <a:solidFill>
                  <a:schemeClr val="tx2"/>
                </a:solidFill>
                <a:latin typeface="Arial" panose="020B0604020202020204" pitchFamily="34" charset="0"/>
                <a:cs typeface="Arial" panose="020B0604020202020204" pitchFamily="34" charset="0"/>
              </a:rPr>
              <a:t>2</a:t>
            </a:r>
          </a:p>
        </p:txBody>
      </p:sp>
      <p:pic>
        <p:nvPicPr>
          <p:cNvPr id="11" name="Graphique 10" descr="Point d’interrogation">
            <a:extLst>
              <a:ext uri="{FF2B5EF4-FFF2-40B4-BE49-F238E27FC236}">
                <a16:creationId xmlns:a16="http://schemas.microsoft.com/office/drawing/2014/main" id="{5CBBF9FB-C270-A743-BE5D-B39F321B5D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67693" y="5183718"/>
            <a:ext cx="914400" cy="914400"/>
          </a:xfrm>
          <a:prstGeom prst="rect">
            <a:avLst/>
          </a:prstGeom>
        </p:spPr>
      </p:pic>
      <p:pic>
        <p:nvPicPr>
          <p:cNvPr id="12" name="Graphique 11" descr="Point d’interrogation">
            <a:extLst>
              <a:ext uri="{FF2B5EF4-FFF2-40B4-BE49-F238E27FC236}">
                <a16:creationId xmlns:a16="http://schemas.microsoft.com/office/drawing/2014/main" id="{1CD42342-9F5E-4049-AF83-61A6C083EC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893150">
            <a:off x="2199218" y="4562650"/>
            <a:ext cx="914400" cy="914400"/>
          </a:xfrm>
          <a:prstGeom prst="rect">
            <a:avLst/>
          </a:prstGeom>
        </p:spPr>
      </p:pic>
      <p:pic>
        <p:nvPicPr>
          <p:cNvPr id="13" name="Graphique 12" descr="Point d’interrogation">
            <a:extLst>
              <a:ext uri="{FF2B5EF4-FFF2-40B4-BE49-F238E27FC236}">
                <a16:creationId xmlns:a16="http://schemas.microsoft.com/office/drawing/2014/main" id="{6499AB60-02BA-9649-ACD8-EEE7F53619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8231774">
            <a:off x="5528094" y="5321718"/>
            <a:ext cx="914400" cy="914400"/>
          </a:xfrm>
          <a:prstGeom prst="rect">
            <a:avLst/>
          </a:prstGeom>
        </p:spPr>
      </p:pic>
      <p:pic>
        <p:nvPicPr>
          <p:cNvPr id="14" name="Graphique 13" descr="Point d’interrogation">
            <a:extLst>
              <a:ext uri="{FF2B5EF4-FFF2-40B4-BE49-F238E27FC236}">
                <a16:creationId xmlns:a16="http://schemas.microsoft.com/office/drawing/2014/main" id="{20A4F9C2-E4BC-7E4A-99B7-25EAC8A6DA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890947">
            <a:off x="2687848" y="5423880"/>
            <a:ext cx="914400" cy="914400"/>
          </a:xfrm>
          <a:prstGeom prst="rect">
            <a:avLst/>
          </a:prstGeom>
        </p:spPr>
      </p:pic>
    </p:spTree>
    <p:extLst>
      <p:ext uri="{BB962C8B-B14F-4D97-AF65-F5344CB8AC3E}">
        <p14:creationId xmlns:p14="http://schemas.microsoft.com/office/powerpoint/2010/main" val="381654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712E4E-661B-4388-B492-C6A2E2E81F35}"/>
              </a:ext>
            </a:extLst>
          </p:cNvPr>
          <p:cNvSpPr>
            <a:spLocks noGrp="1"/>
          </p:cNvSpPr>
          <p:nvPr>
            <p:ph type="ctrTitle"/>
          </p:nvPr>
        </p:nvSpPr>
        <p:spPr>
          <a:xfrm>
            <a:off x="291834" y="457202"/>
            <a:ext cx="8404694" cy="542261"/>
          </a:xfrm>
        </p:spPr>
        <p:txBody>
          <a:bodyPr/>
          <a:lstStyle/>
          <a:p>
            <a:r>
              <a:rPr lang="fr-CA" dirty="0"/>
              <a:t>Mes pratiques d’accompagnement</a:t>
            </a:r>
          </a:p>
        </p:txBody>
      </p:sp>
      <p:sp>
        <p:nvSpPr>
          <p:cNvPr id="3" name="Espace réservé du texte 2">
            <a:extLst>
              <a:ext uri="{FF2B5EF4-FFF2-40B4-BE49-F238E27FC236}">
                <a16:creationId xmlns:a16="http://schemas.microsoft.com/office/drawing/2014/main" id="{E99C8585-E45C-47DD-B4CD-9D2E6174B138}"/>
              </a:ext>
            </a:extLst>
          </p:cNvPr>
          <p:cNvSpPr>
            <a:spLocks noGrp="1"/>
          </p:cNvSpPr>
          <p:nvPr>
            <p:ph type="body" sz="quarter" idx="10"/>
          </p:nvPr>
        </p:nvSpPr>
        <p:spPr>
          <a:xfrm>
            <a:off x="435990" y="3957331"/>
            <a:ext cx="5233460" cy="1086750"/>
          </a:xfrm>
          <a:ln w="38100">
            <a:solidFill>
              <a:schemeClr val="accent1"/>
            </a:solidFill>
          </a:ln>
        </p:spPr>
        <p:txBody>
          <a:bodyPr/>
          <a:lstStyle/>
          <a:p>
            <a:pPr algn="just"/>
            <a:endParaRPr lang="fr-CA" sz="1000" b="1" dirty="0">
              <a:solidFill>
                <a:schemeClr val="tx2"/>
              </a:solidFill>
            </a:endParaRPr>
          </a:p>
          <a:p>
            <a:pPr algn="just"/>
            <a:r>
              <a:rPr lang="fr-CA" b="1" dirty="0">
                <a:solidFill>
                  <a:schemeClr val="tx2"/>
                </a:solidFill>
              </a:rPr>
              <a:t>L’analyse de mon   piège   favori</a:t>
            </a:r>
          </a:p>
        </p:txBody>
      </p:sp>
      <p:sp>
        <p:nvSpPr>
          <p:cNvPr id="6" name="ZoneTexte 5">
            <a:extLst>
              <a:ext uri="{FF2B5EF4-FFF2-40B4-BE49-F238E27FC236}">
                <a16:creationId xmlns:a16="http://schemas.microsoft.com/office/drawing/2014/main" id="{CCF044DD-DD7C-D24B-B963-CAD56D5A66AF}"/>
              </a:ext>
            </a:extLst>
          </p:cNvPr>
          <p:cNvSpPr txBox="1"/>
          <p:nvPr/>
        </p:nvSpPr>
        <p:spPr>
          <a:xfrm>
            <a:off x="447675" y="2057495"/>
            <a:ext cx="5233461" cy="1152110"/>
          </a:xfrm>
          <a:prstGeom prst="rect">
            <a:avLst/>
          </a:prstGeom>
          <a:noFill/>
          <a:ln w="31750">
            <a:solidFill>
              <a:schemeClr val="accent1"/>
            </a:solidFill>
          </a:ln>
        </p:spPr>
        <p:txBody>
          <a:bodyPr wrap="square" rtlCol="0">
            <a:spAutoFit/>
          </a:bodyPr>
          <a:lstStyle/>
          <a:p>
            <a:pPr lvl="0" algn="just" defTabSz="914400">
              <a:lnSpc>
                <a:spcPct val="90000"/>
              </a:lnSpc>
              <a:spcBef>
                <a:spcPts val="1000"/>
              </a:spcBef>
            </a:pPr>
            <a:endParaRPr lang="fr-CA" sz="1000" b="1" dirty="0">
              <a:solidFill>
                <a:srgbClr val="1A427D"/>
              </a:solidFill>
              <a:latin typeface="Arial" panose="020B0604020202020204" pitchFamily="34" charset="0"/>
              <a:cs typeface="Arial" panose="020B0604020202020204" pitchFamily="34" charset="0"/>
            </a:endParaRPr>
          </a:p>
          <a:p>
            <a:pPr lvl="0" algn="just" defTabSz="914400">
              <a:lnSpc>
                <a:spcPct val="90000"/>
              </a:lnSpc>
              <a:spcBef>
                <a:spcPts val="1000"/>
              </a:spcBef>
            </a:pPr>
            <a:r>
              <a:rPr lang="fr-CA" sz="2400" b="1" dirty="0">
                <a:solidFill>
                  <a:srgbClr val="1A427D"/>
                </a:solidFill>
                <a:latin typeface="Arial" panose="020B0604020202020204" pitchFamily="34" charset="0"/>
                <a:cs typeface="Arial" panose="020B0604020202020204" pitchFamily="34" charset="0"/>
              </a:rPr>
              <a:t>Une liste de 		à cocher</a:t>
            </a:r>
          </a:p>
          <a:p>
            <a:pPr lvl="0" algn="just" defTabSz="914400">
              <a:lnSpc>
                <a:spcPct val="90000"/>
              </a:lnSpc>
              <a:spcBef>
                <a:spcPts val="1000"/>
              </a:spcBef>
            </a:pPr>
            <a:endParaRPr lang="fr-CA" sz="2400" b="1" dirty="0">
              <a:solidFill>
                <a:srgbClr val="1A427D"/>
              </a:solidFill>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8C049A19-CA3D-234E-9338-4CCCD3899EC4}"/>
              </a:ext>
            </a:extLst>
          </p:cNvPr>
          <p:cNvSpPr txBox="1"/>
          <p:nvPr/>
        </p:nvSpPr>
        <p:spPr>
          <a:xfrm>
            <a:off x="6072119" y="2953805"/>
            <a:ext cx="3078829" cy="1200329"/>
          </a:xfrm>
          <a:prstGeom prst="rect">
            <a:avLst/>
          </a:prstGeom>
          <a:noFill/>
        </p:spPr>
        <p:txBody>
          <a:bodyPr wrap="square" rtlCol="0">
            <a:spAutoFit/>
          </a:bodyPr>
          <a:lstStyle/>
          <a:p>
            <a:pPr algn="ctr"/>
            <a:r>
              <a:rPr lang="fr-CA" sz="2400" b="1" dirty="0">
                <a:solidFill>
                  <a:schemeClr val="tx2"/>
                </a:solidFill>
                <a:latin typeface="Arial" panose="020B0604020202020204" pitchFamily="34" charset="0"/>
                <a:cs typeface="Arial" panose="020B0604020202020204" pitchFamily="34" charset="0"/>
              </a:rPr>
              <a:t>Les pièges dans</a:t>
            </a:r>
          </a:p>
          <a:p>
            <a:pPr algn="ctr"/>
            <a:r>
              <a:rPr lang="fr-CA" sz="2400" b="1" dirty="0">
                <a:solidFill>
                  <a:schemeClr val="tx2"/>
                </a:solidFill>
                <a:latin typeface="Arial" panose="020B0604020202020204" pitchFamily="34" charset="0"/>
                <a:cs typeface="Arial" panose="020B0604020202020204" pitchFamily="34" charset="0"/>
              </a:rPr>
              <a:t>mes pratiques  d’accompagnement</a:t>
            </a:r>
          </a:p>
        </p:txBody>
      </p:sp>
      <p:pic>
        <p:nvPicPr>
          <p:cNvPr id="9" name="Graphique 8" descr="Loupe">
            <a:extLst>
              <a:ext uri="{FF2B5EF4-FFF2-40B4-BE49-F238E27FC236}">
                <a16:creationId xmlns:a16="http://schemas.microsoft.com/office/drawing/2014/main" id="{62218B1B-A0F1-E744-8123-C3C2ED9EB1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113574">
            <a:off x="2648463" y="3781235"/>
            <a:ext cx="1752071" cy="1752071"/>
          </a:xfrm>
          <a:prstGeom prst="rect">
            <a:avLst/>
          </a:prstGeom>
        </p:spPr>
      </p:pic>
      <p:pic>
        <p:nvPicPr>
          <p:cNvPr id="15" name="Graphique 14" descr="Coche">
            <a:extLst>
              <a:ext uri="{FF2B5EF4-FFF2-40B4-BE49-F238E27FC236}">
                <a16:creationId xmlns:a16="http://schemas.microsoft.com/office/drawing/2014/main" id="{CC977934-C8BF-044F-8B77-1315964E4E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55050" y="2057495"/>
            <a:ext cx="914400" cy="914400"/>
          </a:xfrm>
          <a:prstGeom prst="rect">
            <a:avLst/>
          </a:prstGeom>
        </p:spPr>
      </p:pic>
      <p:pic>
        <p:nvPicPr>
          <p:cNvPr id="17" name="Graphique 16" descr="Glissant">
            <a:extLst>
              <a:ext uri="{FF2B5EF4-FFF2-40B4-BE49-F238E27FC236}">
                <a16:creationId xmlns:a16="http://schemas.microsoft.com/office/drawing/2014/main" id="{A1A57603-B91A-3446-A4A9-56019F7D29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62695" y="2039405"/>
            <a:ext cx="914400" cy="914400"/>
          </a:xfrm>
          <a:prstGeom prst="rect">
            <a:avLst/>
          </a:prstGeom>
        </p:spPr>
      </p:pic>
      <p:cxnSp>
        <p:nvCxnSpPr>
          <p:cNvPr id="21" name="Connecteur droit 20">
            <a:extLst>
              <a:ext uri="{FF2B5EF4-FFF2-40B4-BE49-F238E27FC236}">
                <a16:creationId xmlns:a16="http://schemas.microsoft.com/office/drawing/2014/main" id="{BE4EC989-4D09-FD41-89E9-C8F715B59A7A}"/>
              </a:ext>
            </a:extLst>
          </p:cNvPr>
          <p:cNvCxnSpPr/>
          <p:nvPr/>
        </p:nvCxnSpPr>
        <p:spPr>
          <a:xfrm>
            <a:off x="6040967" y="1533236"/>
            <a:ext cx="0" cy="4069937"/>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5" name="Graphique 4" descr="Pencil">
            <a:extLst>
              <a:ext uri="{FF2B5EF4-FFF2-40B4-BE49-F238E27FC236}">
                <a16:creationId xmlns:a16="http://schemas.microsoft.com/office/drawing/2014/main" id="{18404E6B-F65A-4948-8B8E-96CEAE890B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80944" y="372142"/>
            <a:ext cx="571222" cy="542261"/>
          </a:xfrm>
          <a:prstGeom prst="rect">
            <a:avLst/>
          </a:prstGeom>
        </p:spPr>
      </p:pic>
    </p:spTree>
    <p:extLst>
      <p:ext uri="{BB962C8B-B14F-4D97-AF65-F5344CB8AC3E}">
        <p14:creationId xmlns:p14="http://schemas.microsoft.com/office/powerpoint/2010/main" val="2866967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712E4E-661B-4388-B492-C6A2E2E81F35}"/>
              </a:ext>
            </a:extLst>
          </p:cNvPr>
          <p:cNvSpPr>
            <a:spLocks noGrp="1"/>
          </p:cNvSpPr>
          <p:nvPr>
            <p:ph type="ctrTitle"/>
          </p:nvPr>
        </p:nvSpPr>
        <p:spPr/>
        <p:txBody>
          <a:bodyPr/>
          <a:lstStyle/>
          <a:p>
            <a:r>
              <a:rPr lang="fr-CA" dirty="0"/>
              <a:t>Mes pratiques d’accompagnement</a:t>
            </a:r>
          </a:p>
        </p:txBody>
      </p:sp>
      <p:graphicFrame>
        <p:nvGraphicFramePr>
          <p:cNvPr id="9" name="Tableau 8">
            <a:extLst>
              <a:ext uri="{FF2B5EF4-FFF2-40B4-BE49-F238E27FC236}">
                <a16:creationId xmlns:a16="http://schemas.microsoft.com/office/drawing/2014/main" id="{394175AB-7774-CC41-82EF-1BB3B0BCF865}"/>
              </a:ext>
            </a:extLst>
          </p:cNvPr>
          <p:cNvGraphicFramePr>
            <a:graphicFrameLocks noGrp="1"/>
          </p:cNvGraphicFramePr>
          <p:nvPr>
            <p:extLst>
              <p:ext uri="{D42A27DB-BD31-4B8C-83A1-F6EECF244321}">
                <p14:modId xmlns:p14="http://schemas.microsoft.com/office/powerpoint/2010/main" val="3478004478"/>
              </p:ext>
            </p:extLst>
          </p:nvPr>
        </p:nvGraphicFramePr>
        <p:xfrm>
          <a:off x="447675" y="1419905"/>
          <a:ext cx="7886700" cy="768096"/>
        </p:xfrm>
        <a:graphic>
          <a:graphicData uri="http://schemas.openxmlformats.org/drawingml/2006/table">
            <a:tbl>
              <a:tblPr/>
              <a:tblGrid>
                <a:gridCol w="7886700">
                  <a:extLst>
                    <a:ext uri="{9D8B030D-6E8A-4147-A177-3AD203B41FA5}">
                      <a16:colId xmlns:a16="http://schemas.microsoft.com/office/drawing/2014/main" val="2616335018"/>
                    </a:ext>
                  </a:extLst>
                </a:gridCol>
              </a:tblGrid>
              <a:tr h="0">
                <a:tc>
                  <a:txBody>
                    <a:bodyPr/>
                    <a:lstStyle/>
                    <a:p>
                      <a:pPr algn="ctr">
                        <a:lnSpc>
                          <a:spcPct val="90000"/>
                        </a:lnSpc>
                        <a:spcAft>
                          <a:spcPts val="0"/>
                        </a:spcAft>
                      </a:pPr>
                      <a:r>
                        <a:rPr lang="fr-CA" sz="2800" i="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rPr>
                        <a:t>Pratiques à privilégier pour un accompagnement optimal des RSG</a:t>
                      </a:r>
                      <a:endParaRPr lang="fr-CA" sz="2800" i="1" dirty="0">
                        <a:solidFill>
                          <a:srgbClr val="000000"/>
                        </a:solidFill>
                        <a:effectLst/>
                        <a:latin typeface="Arial" panose="020B0604020202020204" pitchFamily="34" charset="0"/>
                        <a:ea typeface="Arial" panose="020B0604020202020204" pitchFamily="34" charset="0"/>
                      </a:endParaRPr>
                    </a:p>
                  </a:txBody>
                  <a:tcPr marL="118745" marR="118745" marT="0" marB="0">
                    <a:lnL>
                      <a:noFill/>
                    </a:lnL>
                    <a:lnR>
                      <a:noFill/>
                    </a:lnR>
                    <a:lnT>
                      <a:noFill/>
                    </a:lnT>
                    <a:lnB>
                      <a:noFill/>
                    </a:lnB>
                  </a:tcPr>
                </a:tc>
                <a:extLst>
                  <a:ext uri="{0D108BD9-81ED-4DB2-BD59-A6C34878D82A}">
                    <a16:rowId xmlns:a16="http://schemas.microsoft.com/office/drawing/2014/main" val="2659352116"/>
                  </a:ext>
                </a:extLst>
              </a:tr>
            </a:tbl>
          </a:graphicData>
        </a:graphic>
      </p:graphicFrame>
      <p:pic>
        <p:nvPicPr>
          <p:cNvPr id="10" name="Image 9">
            <a:extLst>
              <a:ext uri="{FF2B5EF4-FFF2-40B4-BE49-F238E27FC236}">
                <a16:creationId xmlns:a16="http://schemas.microsoft.com/office/drawing/2014/main" id="{5E8213F8-C852-4748-872C-8E152CD995DB}"/>
              </a:ext>
            </a:extLst>
          </p:cNvPr>
          <p:cNvPicPr>
            <a:picLocks noChangeAspect="1"/>
          </p:cNvPicPr>
          <p:nvPr/>
        </p:nvPicPr>
        <p:blipFill>
          <a:blip r:embed="rId3"/>
          <a:stretch>
            <a:fillRect/>
          </a:stretch>
        </p:blipFill>
        <p:spPr>
          <a:xfrm>
            <a:off x="87005" y="2544801"/>
            <a:ext cx="9008090" cy="2244703"/>
          </a:xfrm>
          <a:prstGeom prst="rect">
            <a:avLst/>
          </a:prstGeom>
        </p:spPr>
      </p:pic>
      <p:sp>
        <p:nvSpPr>
          <p:cNvPr id="11" name="ZoneTexte 10">
            <a:extLst>
              <a:ext uri="{FF2B5EF4-FFF2-40B4-BE49-F238E27FC236}">
                <a16:creationId xmlns:a16="http://schemas.microsoft.com/office/drawing/2014/main" id="{4C242576-9330-6146-AC2B-7BE442DB7EE3}"/>
              </a:ext>
            </a:extLst>
          </p:cNvPr>
          <p:cNvSpPr txBox="1"/>
          <p:nvPr/>
        </p:nvSpPr>
        <p:spPr>
          <a:xfrm>
            <a:off x="1747309" y="5311830"/>
            <a:ext cx="6587066" cy="646331"/>
          </a:xfrm>
          <a:prstGeom prst="rect">
            <a:avLst/>
          </a:prstGeom>
          <a:noFill/>
        </p:spPr>
        <p:txBody>
          <a:bodyPr wrap="square" rtlCol="0">
            <a:spAutoFit/>
          </a:bodyPr>
          <a:lstStyle/>
          <a:p>
            <a:r>
              <a:rPr lang="fr-CA" dirty="0">
                <a:solidFill>
                  <a:schemeClr val="accent6">
                    <a:lumMod val="60000"/>
                    <a:lumOff val="40000"/>
                  </a:schemeClr>
                </a:solidFill>
              </a:rPr>
              <a:t>Au total</a:t>
            </a:r>
            <a:r>
              <a:rPr lang="fr-CA" b="1" dirty="0">
                <a:solidFill>
                  <a:schemeClr val="accent6">
                    <a:lumMod val="60000"/>
                    <a:lumOff val="40000"/>
                  </a:schemeClr>
                </a:solidFill>
              </a:rPr>
              <a:t>, </a:t>
            </a:r>
            <a:r>
              <a:rPr lang="fr-CA" dirty="0">
                <a:solidFill>
                  <a:schemeClr val="accent6">
                    <a:lumMod val="60000"/>
                    <a:lumOff val="40000"/>
                  </a:schemeClr>
                </a:solidFill>
              </a:rPr>
              <a:t>32 pratiques à privilégier</a:t>
            </a:r>
            <a:r>
              <a:rPr lang="fr-CA" b="1" dirty="0">
                <a:solidFill>
                  <a:schemeClr val="accent6">
                    <a:lumMod val="60000"/>
                    <a:lumOff val="40000"/>
                  </a:schemeClr>
                </a:solidFill>
              </a:rPr>
              <a:t> </a:t>
            </a:r>
            <a:r>
              <a:rPr lang="fr-CA" dirty="0">
                <a:solidFill>
                  <a:schemeClr val="accent6">
                    <a:lumMod val="60000"/>
                    <a:lumOff val="40000"/>
                  </a:schemeClr>
                </a:solidFill>
              </a:rPr>
              <a:t>observables et applicables dans </a:t>
            </a:r>
            <a:r>
              <a:rPr lang="fr-CA" dirty="0">
                <a:solidFill>
                  <a:srgbClr val="0070C0"/>
                </a:solidFill>
              </a:rPr>
              <a:t>l’exercice</a:t>
            </a:r>
            <a:r>
              <a:rPr lang="fr-CA" dirty="0">
                <a:solidFill>
                  <a:schemeClr val="accent6">
                    <a:lumMod val="60000"/>
                    <a:lumOff val="40000"/>
                  </a:schemeClr>
                </a:solidFill>
              </a:rPr>
              <a:t> des 8 fonctions du BC </a:t>
            </a:r>
          </a:p>
        </p:txBody>
      </p:sp>
      <p:pic>
        <p:nvPicPr>
          <p:cNvPr id="13" name="Graphique 12" descr="Empreintes de chaussure">
            <a:extLst>
              <a:ext uri="{FF2B5EF4-FFF2-40B4-BE49-F238E27FC236}">
                <a16:creationId xmlns:a16="http://schemas.microsoft.com/office/drawing/2014/main" id="{B3106C42-FB52-D24F-8776-80D03A7389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67660">
            <a:off x="905067" y="5330243"/>
            <a:ext cx="707097" cy="707097"/>
          </a:xfrm>
          <a:prstGeom prst="rect">
            <a:avLst/>
          </a:prstGeom>
        </p:spPr>
      </p:pic>
    </p:spTree>
    <p:extLst>
      <p:ext uri="{BB962C8B-B14F-4D97-AF65-F5344CB8AC3E}">
        <p14:creationId xmlns:p14="http://schemas.microsoft.com/office/powerpoint/2010/main" val="1216076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712E4E-661B-4388-B492-C6A2E2E81F35}"/>
              </a:ext>
            </a:extLst>
          </p:cNvPr>
          <p:cNvSpPr>
            <a:spLocks noGrp="1"/>
          </p:cNvSpPr>
          <p:nvPr>
            <p:ph type="ctrTitle"/>
          </p:nvPr>
        </p:nvSpPr>
        <p:spPr/>
        <p:txBody>
          <a:bodyPr/>
          <a:lstStyle/>
          <a:p>
            <a:r>
              <a:rPr lang="fr-CA" dirty="0"/>
              <a:t>Mes pratiques d’accompagnement</a:t>
            </a:r>
          </a:p>
        </p:txBody>
      </p:sp>
      <p:sp>
        <p:nvSpPr>
          <p:cNvPr id="3" name="Espace réservé du texte 2">
            <a:extLst>
              <a:ext uri="{FF2B5EF4-FFF2-40B4-BE49-F238E27FC236}">
                <a16:creationId xmlns:a16="http://schemas.microsoft.com/office/drawing/2014/main" id="{E99C8585-E45C-47DD-B4CD-9D2E6174B138}"/>
              </a:ext>
            </a:extLst>
          </p:cNvPr>
          <p:cNvSpPr>
            <a:spLocks noGrp="1"/>
          </p:cNvSpPr>
          <p:nvPr>
            <p:ph type="body" sz="quarter" idx="10"/>
          </p:nvPr>
        </p:nvSpPr>
        <p:spPr>
          <a:xfrm>
            <a:off x="447675" y="1186338"/>
            <a:ext cx="8154458" cy="5077727"/>
          </a:xfrm>
        </p:spPr>
        <p:txBody>
          <a:bodyPr/>
          <a:lstStyle/>
          <a:p>
            <a:pPr algn="just"/>
            <a:r>
              <a:rPr lang="fr-CA" b="1" dirty="0">
                <a:solidFill>
                  <a:schemeClr val="tx2"/>
                </a:solidFill>
              </a:rPr>
              <a:t>Que pensez-vous que les RSG pensent des BC?</a:t>
            </a:r>
          </a:p>
          <a:p>
            <a:pPr algn="just"/>
            <a:endParaRPr lang="fr-CA" b="1" dirty="0">
              <a:solidFill>
                <a:schemeClr val="tx2"/>
              </a:solidFill>
            </a:endParaRPr>
          </a:p>
          <a:p>
            <a:pPr algn="just"/>
            <a:endParaRPr lang="fr-CA" b="1" dirty="0">
              <a:solidFill>
                <a:schemeClr val="tx2"/>
              </a:solidFill>
            </a:endParaRPr>
          </a:p>
          <a:p>
            <a:pPr algn="just"/>
            <a:endParaRPr lang="fr-CA" b="1" dirty="0">
              <a:solidFill>
                <a:schemeClr val="tx2"/>
              </a:solidFill>
            </a:endParaRPr>
          </a:p>
          <a:p>
            <a:pPr algn="just"/>
            <a:endParaRPr lang="fr-CA" b="1" dirty="0">
              <a:solidFill>
                <a:schemeClr val="tx2"/>
              </a:solidFill>
            </a:endParaRPr>
          </a:p>
          <a:p>
            <a:pPr algn="just"/>
            <a:endParaRPr lang="fr-CA" b="1" dirty="0">
              <a:solidFill>
                <a:schemeClr val="tx2"/>
              </a:solidFill>
            </a:endParaRPr>
          </a:p>
          <a:p>
            <a:pPr algn="just"/>
            <a:endParaRPr lang="fr-CA" b="1" dirty="0">
              <a:solidFill>
                <a:schemeClr val="tx2"/>
              </a:solidFill>
            </a:endParaRPr>
          </a:p>
          <a:p>
            <a:pPr algn="just"/>
            <a:endParaRPr lang="fr-CA" sz="1400" b="1" dirty="0">
              <a:solidFill>
                <a:schemeClr val="tx2"/>
              </a:solidFill>
            </a:endParaRPr>
          </a:p>
          <a:p>
            <a:pPr algn="just"/>
            <a:r>
              <a:rPr lang="fr-CA" b="1" dirty="0">
                <a:solidFill>
                  <a:schemeClr val="tx2"/>
                </a:solidFill>
              </a:rPr>
              <a:t>Sondage maison:</a:t>
            </a:r>
          </a:p>
          <a:p>
            <a:pPr algn="just"/>
            <a:endParaRPr lang="fr-CA" sz="800" b="1" dirty="0">
              <a:solidFill>
                <a:schemeClr val="tx2"/>
              </a:solidFill>
            </a:endParaRPr>
          </a:p>
          <a:p>
            <a:pPr marL="342900" indent="-342900" algn="just">
              <a:buFont typeface="Wingdings" pitchFamily="2" charset="2"/>
              <a:buChar char="ü"/>
            </a:pPr>
            <a:r>
              <a:rPr lang="fr-CA" b="1" dirty="0">
                <a:solidFill>
                  <a:schemeClr val="tx2"/>
                </a:solidFill>
              </a:rPr>
              <a:t>Les perceptions des RSG</a:t>
            </a:r>
          </a:p>
          <a:p>
            <a:pPr algn="just"/>
            <a:endParaRPr lang="fr-CA" dirty="0">
              <a:solidFill>
                <a:schemeClr val="tx2"/>
              </a:solidFill>
            </a:endParaRPr>
          </a:p>
          <a:p>
            <a:pPr algn="just"/>
            <a:endParaRPr lang="fr-CA" dirty="0">
              <a:solidFill>
                <a:schemeClr val="tx2"/>
              </a:solidFill>
            </a:endParaRPr>
          </a:p>
          <a:p>
            <a:pPr algn="just"/>
            <a:endParaRPr lang="fr-CA" dirty="0">
              <a:solidFill>
                <a:schemeClr val="tx2"/>
              </a:solidFill>
            </a:endParaRPr>
          </a:p>
          <a:p>
            <a:endParaRPr lang="fr-CA" dirty="0"/>
          </a:p>
        </p:txBody>
      </p:sp>
      <p:pic>
        <p:nvPicPr>
          <p:cNvPr id="5" name="Picture 2" descr="Résultats de recherche d'images pour « rough tumble play »">
            <a:extLst>
              <a:ext uri="{FF2B5EF4-FFF2-40B4-BE49-F238E27FC236}">
                <a16:creationId xmlns:a16="http://schemas.microsoft.com/office/drawing/2014/main" id="{0D88D896-30CC-F74B-8347-8F7DC6BAA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560" y="2203450"/>
            <a:ext cx="2946368" cy="1964245"/>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que 7" descr="Tambour">
            <a:extLst>
              <a:ext uri="{FF2B5EF4-FFF2-40B4-BE49-F238E27FC236}">
                <a16:creationId xmlns:a16="http://schemas.microsoft.com/office/drawing/2014/main" id="{A17231E6-E7A2-CA4B-AD2B-4CC2B6070F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69645" y="5314530"/>
            <a:ext cx="914400" cy="914400"/>
          </a:xfrm>
          <a:prstGeom prst="rect">
            <a:avLst/>
          </a:prstGeom>
        </p:spPr>
      </p:pic>
      <p:pic>
        <p:nvPicPr>
          <p:cNvPr id="10" name="Graphique 9" descr="Trompette">
            <a:extLst>
              <a:ext uri="{FF2B5EF4-FFF2-40B4-BE49-F238E27FC236}">
                <a16:creationId xmlns:a16="http://schemas.microsoft.com/office/drawing/2014/main" id="{468EF4A6-3B7F-FC40-8A7B-07C220A9371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228289">
            <a:off x="5725756" y="5082346"/>
            <a:ext cx="914400" cy="914400"/>
          </a:xfrm>
          <a:prstGeom prst="rect">
            <a:avLst/>
          </a:prstGeom>
        </p:spPr>
      </p:pic>
      <p:pic>
        <p:nvPicPr>
          <p:cNvPr id="13" name="Image 12">
            <a:extLst>
              <a:ext uri="{FF2B5EF4-FFF2-40B4-BE49-F238E27FC236}">
                <a16:creationId xmlns:a16="http://schemas.microsoft.com/office/drawing/2014/main" id="{08A94562-1CF0-A44E-85C3-1CEF1CC3CF7F}"/>
              </a:ext>
            </a:extLst>
          </p:cNvPr>
          <p:cNvPicPr>
            <a:picLocks noChangeAspect="1"/>
          </p:cNvPicPr>
          <p:nvPr/>
        </p:nvPicPr>
        <p:blipFill rotWithShape="1">
          <a:blip r:embed="rId8">
            <a:extLst>
              <a:ext uri="{28A0092B-C50C-407E-A947-70E740481C1C}">
                <a14:useLocalDpi xmlns:a14="http://schemas.microsoft.com/office/drawing/2010/main" val="0"/>
              </a:ext>
            </a:extLst>
          </a:blip>
          <a:srcRect l="18251" t="33966" r="22362"/>
          <a:stretch/>
        </p:blipFill>
        <p:spPr>
          <a:xfrm>
            <a:off x="6281656" y="1907428"/>
            <a:ext cx="2419176" cy="2724153"/>
          </a:xfrm>
          <a:prstGeom prst="rect">
            <a:avLst/>
          </a:prstGeom>
        </p:spPr>
      </p:pic>
      <p:pic>
        <p:nvPicPr>
          <p:cNvPr id="20" name="Picture 1" descr="page5image25957664">
            <a:extLst>
              <a:ext uri="{FF2B5EF4-FFF2-40B4-BE49-F238E27FC236}">
                <a16:creationId xmlns:a16="http://schemas.microsoft.com/office/drawing/2014/main" id="{384EDE60-F267-3C41-BBFC-72A77C3072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91333" y="1956796"/>
            <a:ext cx="2690323" cy="1867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869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712E4E-661B-4388-B492-C6A2E2E81F35}"/>
              </a:ext>
            </a:extLst>
          </p:cNvPr>
          <p:cNvSpPr>
            <a:spLocks noGrp="1"/>
          </p:cNvSpPr>
          <p:nvPr>
            <p:ph type="ctrTitle"/>
          </p:nvPr>
        </p:nvSpPr>
        <p:spPr/>
        <p:txBody>
          <a:bodyPr/>
          <a:lstStyle/>
          <a:p>
            <a:r>
              <a:rPr lang="fr-CA" dirty="0"/>
              <a:t>Mes pratiques d’accompagnement</a:t>
            </a:r>
          </a:p>
        </p:txBody>
      </p:sp>
      <p:sp>
        <p:nvSpPr>
          <p:cNvPr id="3" name="Espace réservé du texte 2">
            <a:extLst>
              <a:ext uri="{FF2B5EF4-FFF2-40B4-BE49-F238E27FC236}">
                <a16:creationId xmlns:a16="http://schemas.microsoft.com/office/drawing/2014/main" id="{E99C8585-E45C-47DD-B4CD-9D2E6174B138}"/>
              </a:ext>
            </a:extLst>
          </p:cNvPr>
          <p:cNvSpPr>
            <a:spLocks noGrp="1"/>
          </p:cNvSpPr>
          <p:nvPr>
            <p:ph type="body" sz="quarter" idx="10"/>
          </p:nvPr>
        </p:nvSpPr>
        <p:spPr>
          <a:xfrm>
            <a:off x="592667" y="1487861"/>
            <a:ext cx="6400800" cy="1344189"/>
          </a:xfrm>
          <a:solidFill>
            <a:schemeClr val="accent1">
              <a:lumMod val="40000"/>
              <a:lumOff val="60000"/>
            </a:schemeClr>
          </a:solidFill>
        </p:spPr>
        <p:txBody>
          <a:bodyPr/>
          <a:lstStyle/>
          <a:p>
            <a:pPr algn="just"/>
            <a:endParaRPr lang="fr-CA" sz="800" dirty="0">
              <a:solidFill>
                <a:schemeClr val="tx2"/>
              </a:solidFill>
            </a:endParaRPr>
          </a:p>
          <a:p>
            <a:pPr algn="just"/>
            <a:r>
              <a:rPr lang="fr-CA" dirty="0">
                <a:solidFill>
                  <a:schemeClr val="tx2"/>
                </a:solidFill>
              </a:rPr>
              <a:t>Quels sont les impacts sur les pratiques actuelles d’accompagnement?</a:t>
            </a:r>
          </a:p>
        </p:txBody>
      </p:sp>
      <p:sp>
        <p:nvSpPr>
          <p:cNvPr id="5" name="ZoneTexte 4">
            <a:extLst>
              <a:ext uri="{FF2B5EF4-FFF2-40B4-BE49-F238E27FC236}">
                <a16:creationId xmlns:a16="http://schemas.microsoft.com/office/drawing/2014/main" id="{1908BF68-57ED-C840-9771-811EC3877027}"/>
              </a:ext>
            </a:extLst>
          </p:cNvPr>
          <p:cNvSpPr txBox="1"/>
          <p:nvPr/>
        </p:nvSpPr>
        <p:spPr>
          <a:xfrm>
            <a:off x="2330858" y="3616402"/>
            <a:ext cx="6231467" cy="1323439"/>
          </a:xfrm>
          <a:prstGeom prst="rect">
            <a:avLst/>
          </a:prstGeom>
          <a:solidFill>
            <a:schemeClr val="accent3">
              <a:lumMod val="20000"/>
              <a:lumOff val="80000"/>
            </a:schemeClr>
          </a:solidFill>
        </p:spPr>
        <p:txBody>
          <a:bodyPr wrap="square" rtlCol="0">
            <a:spAutoFit/>
          </a:bodyPr>
          <a:lstStyle/>
          <a:p>
            <a:pPr algn="just"/>
            <a:endParaRPr lang="fr-CA" sz="800" dirty="0">
              <a:solidFill>
                <a:schemeClr val="tx2"/>
              </a:solidFill>
              <a:latin typeface="Arial" panose="020B0604020202020204" pitchFamily="34" charset="0"/>
              <a:cs typeface="Arial" panose="020B0604020202020204" pitchFamily="34" charset="0"/>
            </a:endParaRPr>
          </a:p>
          <a:p>
            <a:pPr algn="just"/>
            <a:r>
              <a:rPr lang="fr-CA" sz="2400" dirty="0">
                <a:solidFill>
                  <a:schemeClr val="tx2"/>
                </a:solidFill>
                <a:latin typeface="Arial" panose="020B0604020202020204" pitchFamily="34" charset="0"/>
                <a:cs typeface="Arial" panose="020B0604020202020204" pitchFamily="34" charset="0"/>
              </a:rPr>
              <a:t>Voyez-vous des pistes d’amélioration de vos pratiques d’accompagnement des RSG?</a:t>
            </a:r>
          </a:p>
          <a:p>
            <a:pPr algn="just"/>
            <a:endParaRPr lang="fr-CA" sz="2400" dirty="0">
              <a:solidFill>
                <a:schemeClr val="tx2"/>
              </a:solidFill>
              <a:latin typeface="Arial" panose="020B0604020202020204" pitchFamily="34" charset="0"/>
              <a:cs typeface="Arial" panose="020B0604020202020204" pitchFamily="34" charset="0"/>
            </a:endParaRPr>
          </a:p>
        </p:txBody>
      </p:sp>
      <p:pic>
        <p:nvPicPr>
          <p:cNvPr id="8" name="Image 7">
            <a:extLst>
              <a:ext uri="{FF2B5EF4-FFF2-40B4-BE49-F238E27FC236}">
                <a16:creationId xmlns:a16="http://schemas.microsoft.com/office/drawing/2014/main" id="{5512C071-004B-EC4D-BE71-7F636910AC6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47675" y="3616402"/>
            <a:ext cx="1764650" cy="2276398"/>
          </a:xfrm>
          <a:prstGeom prst="rect">
            <a:avLst/>
          </a:prstGeom>
        </p:spPr>
      </p:pic>
      <p:pic>
        <p:nvPicPr>
          <p:cNvPr id="9" name="Graphique 8" descr="Pencil">
            <a:extLst>
              <a:ext uri="{FF2B5EF4-FFF2-40B4-BE49-F238E27FC236}">
                <a16:creationId xmlns:a16="http://schemas.microsoft.com/office/drawing/2014/main" id="{09AB6E98-766A-9D45-B997-E78FFFDBA2C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95143" y="1348547"/>
            <a:ext cx="712379" cy="712379"/>
          </a:xfrm>
          <a:prstGeom prst="rect">
            <a:avLst/>
          </a:prstGeom>
        </p:spPr>
      </p:pic>
    </p:spTree>
    <p:extLst>
      <p:ext uri="{BB962C8B-B14F-4D97-AF65-F5344CB8AC3E}">
        <p14:creationId xmlns:p14="http://schemas.microsoft.com/office/powerpoint/2010/main" val="4193636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712E4E-661B-4388-B492-C6A2E2E81F35}"/>
              </a:ext>
            </a:extLst>
          </p:cNvPr>
          <p:cNvSpPr>
            <a:spLocks noGrp="1"/>
          </p:cNvSpPr>
          <p:nvPr>
            <p:ph type="ctrTitle"/>
          </p:nvPr>
        </p:nvSpPr>
        <p:spPr/>
        <p:txBody>
          <a:bodyPr/>
          <a:lstStyle/>
          <a:p>
            <a:r>
              <a:rPr lang="fr-FR" sz="3000" dirty="0"/>
              <a:t>Des référentiels communs</a:t>
            </a:r>
            <a:endParaRPr lang="fr-CA" sz="3000" dirty="0"/>
          </a:p>
        </p:txBody>
      </p:sp>
      <p:sp>
        <p:nvSpPr>
          <p:cNvPr id="3" name="Espace réservé du texte 2">
            <a:extLst>
              <a:ext uri="{FF2B5EF4-FFF2-40B4-BE49-F238E27FC236}">
                <a16:creationId xmlns:a16="http://schemas.microsoft.com/office/drawing/2014/main" id="{E99C8585-E45C-47DD-B4CD-9D2E6174B138}"/>
              </a:ext>
            </a:extLst>
          </p:cNvPr>
          <p:cNvSpPr>
            <a:spLocks noGrp="1"/>
          </p:cNvSpPr>
          <p:nvPr>
            <p:ph type="body" sz="quarter" idx="10"/>
          </p:nvPr>
        </p:nvSpPr>
        <p:spPr>
          <a:xfrm>
            <a:off x="494771" y="1407478"/>
            <a:ext cx="3734329" cy="4112790"/>
          </a:xfrm>
        </p:spPr>
        <p:txBody>
          <a:bodyPr/>
          <a:lstStyle/>
          <a:p>
            <a:pPr algn="just"/>
            <a:r>
              <a:rPr lang="fr-CA" b="1" dirty="0">
                <a:solidFill>
                  <a:schemeClr val="tx2"/>
                </a:solidFill>
              </a:rPr>
              <a:t>World café</a:t>
            </a:r>
          </a:p>
          <a:p>
            <a:pPr algn="just"/>
            <a:r>
              <a:rPr lang="fr-CA" b="1" dirty="0">
                <a:solidFill>
                  <a:schemeClr val="tx2"/>
                </a:solidFill>
              </a:rPr>
              <a:t>2 personnes par salle</a:t>
            </a:r>
          </a:p>
          <a:p>
            <a:pPr algn="just"/>
            <a:r>
              <a:rPr lang="fr-CA" dirty="0">
                <a:solidFill>
                  <a:schemeClr val="tx2"/>
                </a:solidFill>
              </a:rPr>
              <a:t>Écrire:</a:t>
            </a:r>
            <a:endParaRPr lang="fr-CA" b="1" dirty="0">
              <a:solidFill>
                <a:schemeClr val="tx2"/>
              </a:solidFill>
            </a:endParaRPr>
          </a:p>
          <a:p>
            <a:pPr marL="457200" indent="-457200">
              <a:buFont typeface="+mj-lt"/>
              <a:buAutoNum type="arabicPeriod"/>
            </a:pPr>
            <a:r>
              <a:rPr lang="fr-CA" dirty="0">
                <a:solidFill>
                  <a:schemeClr val="tx2"/>
                </a:solidFill>
              </a:rPr>
              <a:t>Les grands </a:t>
            </a:r>
            <a:r>
              <a:rPr lang="fr-CA" b="1" dirty="0">
                <a:solidFill>
                  <a:schemeClr val="tx2"/>
                </a:solidFill>
              </a:rPr>
              <a:t>sujets </a:t>
            </a:r>
            <a:r>
              <a:rPr lang="fr-CA" dirty="0">
                <a:solidFill>
                  <a:schemeClr val="tx2"/>
                </a:solidFill>
              </a:rPr>
              <a:t>abordés dans ce référentiel</a:t>
            </a:r>
          </a:p>
          <a:p>
            <a:pPr marL="457200" indent="-457200">
              <a:buFont typeface="+mj-lt"/>
              <a:buAutoNum type="arabicPeriod"/>
            </a:pPr>
            <a:r>
              <a:rPr lang="fr-CA" dirty="0">
                <a:solidFill>
                  <a:schemeClr val="tx2"/>
                </a:solidFill>
              </a:rPr>
              <a:t>Vos </a:t>
            </a:r>
            <a:r>
              <a:rPr lang="fr-CA" b="1" dirty="0">
                <a:solidFill>
                  <a:schemeClr val="tx2"/>
                </a:solidFill>
              </a:rPr>
              <a:t>découvertes</a:t>
            </a:r>
          </a:p>
          <a:p>
            <a:pPr marL="457200" indent="-457200">
              <a:buFont typeface="+mj-lt"/>
              <a:buAutoNum type="arabicPeriod"/>
            </a:pPr>
            <a:r>
              <a:rPr lang="fr-CA" dirty="0">
                <a:solidFill>
                  <a:schemeClr val="tx2"/>
                </a:solidFill>
              </a:rPr>
              <a:t>Développer un </a:t>
            </a:r>
            <a:r>
              <a:rPr lang="fr-CA" b="1" dirty="0">
                <a:solidFill>
                  <a:schemeClr val="tx2"/>
                </a:solidFill>
              </a:rPr>
              <a:t>argumentaire</a:t>
            </a:r>
            <a:r>
              <a:rPr lang="fr-CA" dirty="0">
                <a:solidFill>
                  <a:schemeClr val="tx2"/>
                </a:solidFill>
              </a:rPr>
              <a:t> pour que la RSG s’y réfère</a:t>
            </a:r>
          </a:p>
          <a:p>
            <a:pPr algn="just"/>
            <a:endParaRPr lang="fr-CA" dirty="0">
              <a:solidFill>
                <a:schemeClr val="tx2"/>
              </a:solidFill>
            </a:endParaRPr>
          </a:p>
          <a:p>
            <a:endParaRPr lang="fr-CA" dirty="0"/>
          </a:p>
        </p:txBody>
      </p:sp>
      <p:pic>
        <p:nvPicPr>
          <p:cNvPr id="11" name="Image 10">
            <a:extLst>
              <a:ext uri="{FF2B5EF4-FFF2-40B4-BE49-F238E27FC236}">
                <a16:creationId xmlns:a16="http://schemas.microsoft.com/office/drawing/2014/main" id="{C2C71C13-2C87-5245-9D46-2B060FD814D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406088" y="1186338"/>
            <a:ext cx="4328337" cy="4485323"/>
          </a:xfrm>
          <a:prstGeom prst="rect">
            <a:avLst/>
          </a:prstGeom>
        </p:spPr>
      </p:pic>
      <p:pic>
        <p:nvPicPr>
          <p:cNvPr id="5" name="Graphique 4" descr="Group of women">
            <a:extLst>
              <a:ext uri="{FF2B5EF4-FFF2-40B4-BE49-F238E27FC236}">
                <a16:creationId xmlns:a16="http://schemas.microsoft.com/office/drawing/2014/main" id="{B8B01228-3198-154C-9271-B9F0EB345A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81925" y="457202"/>
            <a:ext cx="914400" cy="914400"/>
          </a:xfrm>
          <a:prstGeom prst="rect">
            <a:avLst/>
          </a:prstGeom>
        </p:spPr>
      </p:pic>
    </p:spTree>
    <p:extLst>
      <p:ext uri="{BB962C8B-B14F-4D97-AF65-F5344CB8AC3E}">
        <p14:creationId xmlns:p14="http://schemas.microsoft.com/office/powerpoint/2010/main" val="3351797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712E4E-661B-4388-B492-C6A2E2E81F35}"/>
              </a:ext>
            </a:extLst>
          </p:cNvPr>
          <p:cNvSpPr>
            <a:spLocks noGrp="1"/>
          </p:cNvSpPr>
          <p:nvPr>
            <p:ph type="ctrTitle"/>
          </p:nvPr>
        </p:nvSpPr>
        <p:spPr/>
        <p:txBody>
          <a:bodyPr/>
          <a:lstStyle/>
          <a:p>
            <a:r>
              <a:rPr lang="fr-FR" sz="3000" dirty="0"/>
              <a:t>Des référentiels communs</a:t>
            </a:r>
            <a:endParaRPr lang="fr-CA" sz="3000" dirty="0"/>
          </a:p>
        </p:txBody>
      </p:sp>
      <p:sp>
        <p:nvSpPr>
          <p:cNvPr id="3" name="Espace réservé du texte 2">
            <a:extLst>
              <a:ext uri="{FF2B5EF4-FFF2-40B4-BE49-F238E27FC236}">
                <a16:creationId xmlns:a16="http://schemas.microsoft.com/office/drawing/2014/main" id="{E99C8585-E45C-47DD-B4CD-9D2E6174B138}"/>
              </a:ext>
            </a:extLst>
          </p:cNvPr>
          <p:cNvSpPr>
            <a:spLocks noGrp="1"/>
          </p:cNvSpPr>
          <p:nvPr>
            <p:ph type="body" sz="quarter" idx="10"/>
          </p:nvPr>
        </p:nvSpPr>
        <p:spPr>
          <a:xfrm>
            <a:off x="494771" y="1407477"/>
            <a:ext cx="8154458" cy="4485323"/>
          </a:xfrm>
        </p:spPr>
        <p:txBody>
          <a:bodyPr/>
          <a:lstStyle/>
          <a:p>
            <a:pPr algn="just"/>
            <a:r>
              <a:rPr lang="fr-CA" b="1" dirty="0">
                <a:solidFill>
                  <a:schemeClr val="tx2"/>
                </a:solidFill>
              </a:rPr>
              <a:t>« Speed explaining »</a:t>
            </a:r>
          </a:p>
          <a:p>
            <a:pPr algn="just"/>
            <a:r>
              <a:rPr lang="fr-CA" b="1" dirty="0">
                <a:solidFill>
                  <a:schemeClr val="tx2"/>
                </a:solidFill>
              </a:rPr>
              <a:t>Comment expliquer et éveiller la curiosité de la RSG?</a:t>
            </a:r>
            <a:endParaRPr lang="fr-CA" dirty="0">
              <a:solidFill>
                <a:schemeClr val="tx2"/>
              </a:solidFill>
            </a:endParaRPr>
          </a:p>
          <a:p>
            <a:endParaRPr lang="fr-CA" dirty="0"/>
          </a:p>
        </p:txBody>
      </p:sp>
      <p:pic>
        <p:nvPicPr>
          <p:cNvPr id="6" name="Image 5">
            <a:extLst>
              <a:ext uri="{FF2B5EF4-FFF2-40B4-BE49-F238E27FC236}">
                <a16:creationId xmlns:a16="http://schemas.microsoft.com/office/drawing/2014/main" id="{EC8AF952-6174-564F-9DE0-8CCBC5182B2C}"/>
              </a:ext>
            </a:extLst>
          </p:cNvPr>
          <p:cNvPicPr>
            <a:picLocks noChangeAspect="1"/>
          </p:cNvPicPr>
          <p:nvPr/>
        </p:nvPicPr>
        <p:blipFill>
          <a:blip r:embed="rId3"/>
          <a:stretch>
            <a:fillRect/>
          </a:stretch>
        </p:blipFill>
        <p:spPr>
          <a:xfrm rot="217506">
            <a:off x="4969231" y="2632249"/>
            <a:ext cx="2432521" cy="3149600"/>
          </a:xfrm>
          <a:prstGeom prst="rect">
            <a:avLst/>
          </a:prstGeom>
        </p:spPr>
      </p:pic>
      <p:pic>
        <p:nvPicPr>
          <p:cNvPr id="5" name="Image 4">
            <a:extLst>
              <a:ext uri="{FF2B5EF4-FFF2-40B4-BE49-F238E27FC236}">
                <a16:creationId xmlns:a16="http://schemas.microsoft.com/office/drawing/2014/main" id="{91659023-2997-AD4C-A93A-7F4D652921EE}"/>
              </a:ext>
            </a:extLst>
          </p:cNvPr>
          <p:cNvPicPr>
            <a:picLocks noChangeAspect="1"/>
          </p:cNvPicPr>
          <p:nvPr/>
        </p:nvPicPr>
        <p:blipFill>
          <a:blip r:embed="rId4"/>
          <a:stretch>
            <a:fillRect/>
          </a:stretch>
        </p:blipFill>
        <p:spPr>
          <a:xfrm rot="20854738">
            <a:off x="2473132" y="2831788"/>
            <a:ext cx="2128056" cy="2750522"/>
          </a:xfrm>
          <a:prstGeom prst="rect">
            <a:avLst/>
          </a:prstGeom>
        </p:spPr>
      </p:pic>
      <p:pic>
        <p:nvPicPr>
          <p:cNvPr id="7" name="Graphique 6" descr="Group of men">
            <a:extLst>
              <a:ext uri="{FF2B5EF4-FFF2-40B4-BE49-F238E27FC236}">
                <a16:creationId xmlns:a16="http://schemas.microsoft.com/office/drawing/2014/main" id="{05B4BE07-1A10-8045-B7CA-B0454222B7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34724" y="271132"/>
            <a:ext cx="728331" cy="728331"/>
          </a:xfrm>
          <a:prstGeom prst="rect">
            <a:avLst/>
          </a:prstGeom>
        </p:spPr>
      </p:pic>
    </p:spTree>
    <p:extLst>
      <p:ext uri="{BB962C8B-B14F-4D97-AF65-F5344CB8AC3E}">
        <p14:creationId xmlns:p14="http://schemas.microsoft.com/office/powerpoint/2010/main" val="1842314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A5DEBE2-B387-438E-9EE7-25670B40A757}"/>
              </a:ext>
            </a:extLst>
          </p:cNvPr>
          <p:cNvSpPr>
            <a:spLocks noGrp="1"/>
          </p:cNvSpPr>
          <p:nvPr>
            <p:ph type="body" sz="quarter" idx="10"/>
          </p:nvPr>
        </p:nvSpPr>
        <p:spPr>
          <a:xfrm>
            <a:off x="1523999" y="4464034"/>
            <a:ext cx="6229349" cy="646331"/>
          </a:xfrm>
        </p:spPr>
        <p:txBody>
          <a:bodyPr/>
          <a:lstStyle/>
          <a:p>
            <a:r>
              <a:rPr lang="fr-CA" dirty="0"/>
              <a:t>Jour 1: Les bases du réseau</a:t>
            </a:r>
          </a:p>
          <a:p>
            <a:endParaRPr lang="fr-CA" dirty="0"/>
          </a:p>
        </p:txBody>
      </p:sp>
      <p:sp>
        <p:nvSpPr>
          <p:cNvPr id="3" name="Espace réservé du texte 2">
            <a:extLst>
              <a:ext uri="{FF2B5EF4-FFF2-40B4-BE49-F238E27FC236}">
                <a16:creationId xmlns:a16="http://schemas.microsoft.com/office/drawing/2014/main" id="{2B0F200C-6642-4A72-8FE1-D42D5E040922}"/>
              </a:ext>
            </a:extLst>
          </p:cNvPr>
          <p:cNvSpPr>
            <a:spLocks noGrp="1"/>
          </p:cNvSpPr>
          <p:nvPr>
            <p:ph type="body" sz="quarter" idx="11"/>
          </p:nvPr>
        </p:nvSpPr>
        <p:spPr>
          <a:xfrm>
            <a:off x="1523998" y="2016572"/>
            <a:ext cx="6229349" cy="1869831"/>
          </a:xfrm>
        </p:spPr>
        <p:txBody>
          <a:bodyPr/>
          <a:lstStyle/>
          <a:p>
            <a:r>
              <a:rPr lang="fr-CA" dirty="0"/>
              <a:t>Les ingrédients</a:t>
            </a:r>
          </a:p>
          <a:p>
            <a:r>
              <a:rPr lang="fr-CA" dirty="0"/>
              <a:t>d’un accompagnement de qualité des RSG</a:t>
            </a:r>
          </a:p>
        </p:txBody>
      </p:sp>
      <p:sp>
        <p:nvSpPr>
          <p:cNvPr id="4" name="ZoneTexte 3">
            <a:extLst>
              <a:ext uri="{FF2B5EF4-FFF2-40B4-BE49-F238E27FC236}">
                <a16:creationId xmlns:a16="http://schemas.microsoft.com/office/drawing/2014/main" id="{E0042293-0E66-D341-B28F-6E4B971425DA}"/>
              </a:ext>
            </a:extLst>
          </p:cNvPr>
          <p:cNvSpPr txBox="1"/>
          <p:nvPr/>
        </p:nvSpPr>
        <p:spPr>
          <a:xfrm>
            <a:off x="2653553" y="5951605"/>
            <a:ext cx="3483720" cy="369332"/>
          </a:xfrm>
          <a:prstGeom prst="rect">
            <a:avLst/>
          </a:prstGeom>
          <a:noFill/>
        </p:spPr>
        <p:txBody>
          <a:bodyPr wrap="square" rtlCol="0">
            <a:spAutoFit/>
          </a:bodyPr>
          <a:lstStyle/>
          <a:p>
            <a:r>
              <a:rPr lang="fr-CA" dirty="0">
                <a:solidFill>
                  <a:schemeClr val="bg1"/>
                </a:solidFill>
              </a:rPr>
              <a:t>Projet pilote 11 novembre 2020</a:t>
            </a:r>
          </a:p>
        </p:txBody>
      </p:sp>
    </p:spTree>
    <p:extLst>
      <p:ext uri="{BB962C8B-B14F-4D97-AF65-F5344CB8AC3E}">
        <p14:creationId xmlns:p14="http://schemas.microsoft.com/office/powerpoint/2010/main" val="138950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712E4E-661B-4388-B492-C6A2E2E81F35}"/>
              </a:ext>
            </a:extLst>
          </p:cNvPr>
          <p:cNvSpPr>
            <a:spLocks noGrp="1"/>
          </p:cNvSpPr>
          <p:nvPr>
            <p:ph type="ctrTitle"/>
          </p:nvPr>
        </p:nvSpPr>
        <p:spPr/>
        <p:txBody>
          <a:bodyPr/>
          <a:lstStyle/>
          <a:p>
            <a:r>
              <a:rPr lang="fr-FR" sz="3000" dirty="0"/>
              <a:t>Des référentiels communs</a:t>
            </a:r>
            <a:endParaRPr lang="fr-CA" sz="3000" dirty="0"/>
          </a:p>
        </p:txBody>
      </p:sp>
      <p:sp>
        <p:nvSpPr>
          <p:cNvPr id="3" name="Espace réservé du texte 2">
            <a:extLst>
              <a:ext uri="{FF2B5EF4-FFF2-40B4-BE49-F238E27FC236}">
                <a16:creationId xmlns:a16="http://schemas.microsoft.com/office/drawing/2014/main" id="{E99C8585-E45C-47DD-B4CD-9D2E6174B138}"/>
              </a:ext>
            </a:extLst>
          </p:cNvPr>
          <p:cNvSpPr>
            <a:spLocks noGrp="1"/>
          </p:cNvSpPr>
          <p:nvPr>
            <p:ph type="body" sz="quarter" idx="10"/>
          </p:nvPr>
        </p:nvSpPr>
        <p:spPr>
          <a:xfrm>
            <a:off x="447675" y="919803"/>
            <a:ext cx="8052858" cy="1047855"/>
          </a:xfrm>
        </p:spPr>
        <p:txBody>
          <a:bodyPr/>
          <a:lstStyle/>
          <a:p>
            <a:pPr algn="just"/>
            <a:r>
              <a:rPr lang="fr-CA" b="1" dirty="0">
                <a:solidFill>
                  <a:schemeClr val="tx2"/>
                </a:solidFill>
              </a:rPr>
              <a:t>Portrait des </a:t>
            </a:r>
            <a:r>
              <a:rPr lang="fr-CA" b="1" dirty="0">
                <a:solidFill>
                  <a:schemeClr val="accent2"/>
                </a:solidFill>
              </a:rPr>
              <a:t>Lois et Règlements</a:t>
            </a:r>
            <a:endParaRPr lang="fr-CA" dirty="0">
              <a:solidFill>
                <a:schemeClr val="accent2"/>
              </a:solidFill>
            </a:endParaRPr>
          </a:p>
          <a:p>
            <a:endParaRPr lang="fr-CA" dirty="0"/>
          </a:p>
        </p:txBody>
      </p:sp>
      <p:grpSp>
        <p:nvGrpSpPr>
          <p:cNvPr id="26" name="Group 4">
            <a:extLst>
              <a:ext uri="{FF2B5EF4-FFF2-40B4-BE49-F238E27FC236}">
                <a16:creationId xmlns:a16="http://schemas.microsoft.com/office/drawing/2014/main" id="{EA522306-8B32-214A-971E-B0B80EEFD8A7}"/>
              </a:ext>
            </a:extLst>
          </p:cNvPr>
          <p:cNvGrpSpPr>
            <a:grpSpLocks/>
          </p:cNvGrpSpPr>
          <p:nvPr>
            <p:custDataLst>
              <p:tags r:id="rId1"/>
            </p:custDataLst>
          </p:nvPr>
        </p:nvGrpSpPr>
        <p:grpSpPr bwMode="auto">
          <a:xfrm>
            <a:off x="1134534" y="2002664"/>
            <a:ext cx="6477000" cy="3810000"/>
            <a:chOff x="3600" y="5056"/>
            <a:chExt cx="5810" cy="3131"/>
          </a:xfrm>
        </p:grpSpPr>
        <p:sp>
          <p:nvSpPr>
            <p:cNvPr id="27" name="Text Box 5">
              <a:extLst>
                <a:ext uri="{FF2B5EF4-FFF2-40B4-BE49-F238E27FC236}">
                  <a16:creationId xmlns:a16="http://schemas.microsoft.com/office/drawing/2014/main" id="{A8F6F792-A068-324A-8CEE-BD54F7D80C2C}"/>
                </a:ext>
              </a:extLst>
            </p:cNvPr>
            <p:cNvSpPr txBox="1">
              <a:spLocks noChangeArrowheads="1"/>
            </p:cNvSpPr>
            <p:nvPr/>
          </p:nvSpPr>
          <p:spPr bwMode="auto">
            <a:xfrm>
              <a:off x="8280" y="5056"/>
              <a:ext cx="1130" cy="489"/>
            </a:xfrm>
            <a:prstGeom prst="rect">
              <a:avLst/>
            </a:prstGeom>
            <a:solidFill>
              <a:srgbClr val="FFFFFF"/>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FFFFF"/>
              </a:extrusionClr>
              <a:contourClr>
                <a:srgbClr val="FFFFFF"/>
              </a:contourClr>
            </a:sp3d>
          </p:spPr>
          <p:txBody>
            <a:bodyPr>
              <a:flatTx/>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r>
                <a:rPr lang="fr-FR" altLang="fr-FR" sz="1400" b="1" dirty="0">
                  <a:latin typeface="Times New Roman" panose="02020603050405020304" pitchFamily="18" charset="0"/>
                </a:rPr>
                <a:t>RSGEE</a:t>
              </a:r>
            </a:p>
            <a:p>
              <a:pPr algn="ctr"/>
              <a:r>
                <a:rPr lang="fr-FR" altLang="fr-FR" sz="1400" b="1" dirty="0">
                  <a:latin typeface="Times New Roman" panose="02020603050405020304" pitchFamily="18" charset="0"/>
                </a:rPr>
                <a:t>RCR</a:t>
              </a:r>
            </a:p>
          </p:txBody>
        </p:sp>
        <p:sp>
          <p:nvSpPr>
            <p:cNvPr id="28" name="Text Box 6">
              <a:extLst>
                <a:ext uri="{FF2B5EF4-FFF2-40B4-BE49-F238E27FC236}">
                  <a16:creationId xmlns:a16="http://schemas.microsoft.com/office/drawing/2014/main" id="{66AC0249-78BD-2D4F-B1B6-371D75FEE2AA}"/>
                </a:ext>
              </a:extLst>
            </p:cNvPr>
            <p:cNvSpPr txBox="1">
              <a:spLocks noChangeArrowheads="1"/>
            </p:cNvSpPr>
            <p:nvPr/>
          </p:nvSpPr>
          <p:spPr bwMode="auto">
            <a:xfrm>
              <a:off x="8160" y="6317"/>
              <a:ext cx="1130" cy="489"/>
            </a:xfrm>
            <a:prstGeom prst="rect">
              <a:avLst/>
            </a:prstGeom>
            <a:solidFill>
              <a:srgbClr val="FFFFFF"/>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FFFFF"/>
              </a:extrusionClr>
              <a:contourClr>
                <a:srgbClr val="FFFFFF"/>
              </a:contourClr>
            </a:sp3d>
          </p:spPr>
          <p:txBody>
            <a:bodyPr>
              <a:flatTx/>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r>
                <a:rPr lang="fr-FR" altLang="fr-FR" sz="1400" b="1" dirty="0">
                  <a:latin typeface="Times New Roman" panose="02020603050405020304" pitchFamily="18" charset="0"/>
                </a:rPr>
                <a:t>CHARTE</a:t>
              </a:r>
            </a:p>
          </p:txBody>
        </p:sp>
        <p:sp>
          <p:nvSpPr>
            <p:cNvPr id="29" name="Text Box 7">
              <a:extLst>
                <a:ext uri="{FF2B5EF4-FFF2-40B4-BE49-F238E27FC236}">
                  <a16:creationId xmlns:a16="http://schemas.microsoft.com/office/drawing/2014/main" id="{892AF001-057F-8241-9FE2-DA7C7F2A4507}"/>
                </a:ext>
              </a:extLst>
            </p:cNvPr>
            <p:cNvSpPr txBox="1">
              <a:spLocks noChangeArrowheads="1"/>
            </p:cNvSpPr>
            <p:nvPr/>
          </p:nvSpPr>
          <p:spPr bwMode="auto">
            <a:xfrm>
              <a:off x="8040" y="7698"/>
              <a:ext cx="1130" cy="489"/>
            </a:xfrm>
            <a:prstGeom prst="rect">
              <a:avLst/>
            </a:prstGeom>
            <a:solidFill>
              <a:srgbClr val="FFFFFF"/>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FFFFF"/>
              </a:extrusionClr>
              <a:contourClr>
                <a:srgbClr val="FFFFFF"/>
              </a:contourClr>
            </a:sp3d>
          </p:spPr>
          <p:txBody>
            <a:bodyPr>
              <a:flatTx/>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r>
                <a:rPr lang="fr-FR" altLang="fr-FR" sz="1400" b="1" dirty="0">
                  <a:latin typeface="Times New Roman" panose="02020603050405020304" pitchFamily="18" charset="0"/>
                </a:rPr>
                <a:t>LPJ</a:t>
              </a:r>
            </a:p>
          </p:txBody>
        </p:sp>
        <p:sp>
          <p:nvSpPr>
            <p:cNvPr id="30" name="Text Box 8">
              <a:extLst>
                <a:ext uri="{FF2B5EF4-FFF2-40B4-BE49-F238E27FC236}">
                  <a16:creationId xmlns:a16="http://schemas.microsoft.com/office/drawing/2014/main" id="{19268540-0872-4B48-9122-73221FA472A4}"/>
                </a:ext>
              </a:extLst>
            </p:cNvPr>
            <p:cNvSpPr txBox="1">
              <a:spLocks noChangeArrowheads="1"/>
            </p:cNvSpPr>
            <p:nvPr/>
          </p:nvSpPr>
          <p:spPr bwMode="auto">
            <a:xfrm>
              <a:off x="6070" y="7698"/>
              <a:ext cx="1130" cy="489"/>
            </a:xfrm>
            <a:prstGeom prst="rect">
              <a:avLst/>
            </a:prstGeom>
            <a:solidFill>
              <a:srgbClr val="FFFFFF"/>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FFFFF"/>
              </a:extrusionClr>
              <a:contourClr>
                <a:srgbClr val="FFFFFF"/>
              </a:contourClr>
            </a:sp3d>
          </p:spPr>
          <p:txBody>
            <a:bodyPr>
              <a:flatTx/>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r>
                <a:rPr lang="fr-FR" altLang="fr-FR" sz="1400" b="1" dirty="0">
                  <a:latin typeface="Times New Roman" panose="02020603050405020304" pitchFamily="18" charset="0"/>
                </a:rPr>
                <a:t>RSG</a:t>
              </a:r>
            </a:p>
          </p:txBody>
        </p:sp>
        <p:sp>
          <p:nvSpPr>
            <p:cNvPr id="31" name="Text Box 9">
              <a:extLst>
                <a:ext uri="{FF2B5EF4-FFF2-40B4-BE49-F238E27FC236}">
                  <a16:creationId xmlns:a16="http://schemas.microsoft.com/office/drawing/2014/main" id="{730497E3-3C9F-704E-A9BF-47C1DE77176B}"/>
                </a:ext>
              </a:extLst>
            </p:cNvPr>
            <p:cNvSpPr txBox="1">
              <a:spLocks noChangeArrowheads="1"/>
            </p:cNvSpPr>
            <p:nvPr/>
          </p:nvSpPr>
          <p:spPr bwMode="auto">
            <a:xfrm>
              <a:off x="6120" y="6317"/>
              <a:ext cx="1130" cy="392"/>
            </a:xfrm>
            <a:prstGeom prst="rect">
              <a:avLst/>
            </a:prstGeom>
            <a:solidFill>
              <a:srgbClr val="FFFFFF"/>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FFFFF"/>
              </a:extrusionClr>
              <a:contourClr>
                <a:srgbClr val="FFFFFF"/>
              </a:contourClr>
            </a:sp3d>
          </p:spPr>
          <p:txBody>
            <a:bodyPr>
              <a:flatTx/>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r>
                <a:rPr lang="fr-FR" altLang="fr-FR" sz="1800" b="1" dirty="0">
                  <a:latin typeface="Times New Roman" panose="02020603050405020304" pitchFamily="18" charset="0"/>
                </a:rPr>
                <a:t>CPE/BC</a:t>
              </a:r>
            </a:p>
          </p:txBody>
        </p:sp>
        <p:sp>
          <p:nvSpPr>
            <p:cNvPr id="32" name="Text Box 10">
              <a:extLst>
                <a:ext uri="{FF2B5EF4-FFF2-40B4-BE49-F238E27FC236}">
                  <a16:creationId xmlns:a16="http://schemas.microsoft.com/office/drawing/2014/main" id="{E368E6F2-50B3-BA49-8691-A36F7BC842B5}"/>
                </a:ext>
              </a:extLst>
            </p:cNvPr>
            <p:cNvSpPr txBox="1">
              <a:spLocks noChangeArrowheads="1"/>
            </p:cNvSpPr>
            <p:nvPr/>
          </p:nvSpPr>
          <p:spPr bwMode="auto">
            <a:xfrm>
              <a:off x="6240" y="5056"/>
              <a:ext cx="1130" cy="489"/>
            </a:xfrm>
            <a:prstGeom prst="rect">
              <a:avLst/>
            </a:prstGeom>
            <a:solidFill>
              <a:srgbClr val="FFFFFF"/>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FFFFF"/>
              </a:extrusionClr>
              <a:contourClr>
                <a:srgbClr val="FFFFFF"/>
              </a:contourClr>
            </a:sp3d>
          </p:spPr>
          <p:txBody>
            <a:bodyPr>
              <a:flatTx/>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r>
                <a:rPr lang="fr-FR" altLang="fr-FR" sz="1400" b="1" dirty="0">
                  <a:latin typeface="Times New Roman" panose="02020603050405020304" pitchFamily="18" charset="0"/>
                </a:rPr>
                <a:t>LSGEE</a:t>
              </a:r>
            </a:p>
          </p:txBody>
        </p:sp>
        <p:sp>
          <p:nvSpPr>
            <p:cNvPr id="33" name="Text Box 11">
              <a:extLst>
                <a:ext uri="{FF2B5EF4-FFF2-40B4-BE49-F238E27FC236}">
                  <a16:creationId xmlns:a16="http://schemas.microsoft.com/office/drawing/2014/main" id="{1243B8E7-5718-5940-A7E4-037702327B3E}"/>
                </a:ext>
              </a:extLst>
            </p:cNvPr>
            <p:cNvSpPr txBox="1">
              <a:spLocks noChangeArrowheads="1"/>
            </p:cNvSpPr>
            <p:nvPr/>
          </p:nvSpPr>
          <p:spPr bwMode="auto">
            <a:xfrm>
              <a:off x="3960" y="7698"/>
              <a:ext cx="1130" cy="489"/>
            </a:xfrm>
            <a:prstGeom prst="rect">
              <a:avLst/>
            </a:prstGeom>
            <a:solidFill>
              <a:srgbClr val="FFFFFF"/>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FFFFF"/>
              </a:extrusionClr>
              <a:contourClr>
                <a:srgbClr val="FFFFFF"/>
              </a:contourClr>
            </a:sp3d>
          </p:spPr>
          <p:txBody>
            <a:bodyPr>
              <a:flatTx/>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r>
                <a:rPr lang="fr-FR" altLang="fr-FR" sz="1400" b="1" dirty="0">
                  <a:latin typeface="Times New Roman" panose="02020603050405020304" pitchFamily="18" charset="0"/>
                </a:rPr>
                <a:t>LPRPSP</a:t>
              </a:r>
            </a:p>
          </p:txBody>
        </p:sp>
        <p:sp>
          <p:nvSpPr>
            <p:cNvPr id="34" name="Text Box 12">
              <a:extLst>
                <a:ext uri="{FF2B5EF4-FFF2-40B4-BE49-F238E27FC236}">
                  <a16:creationId xmlns:a16="http://schemas.microsoft.com/office/drawing/2014/main" id="{C6E01DED-FA79-444A-8489-353AF78B1BBF}"/>
                </a:ext>
              </a:extLst>
            </p:cNvPr>
            <p:cNvSpPr txBox="1">
              <a:spLocks noChangeArrowheads="1"/>
            </p:cNvSpPr>
            <p:nvPr/>
          </p:nvSpPr>
          <p:spPr bwMode="auto">
            <a:xfrm>
              <a:off x="3600" y="6317"/>
              <a:ext cx="1920" cy="489"/>
            </a:xfrm>
            <a:prstGeom prst="rect">
              <a:avLst/>
            </a:prstGeom>
            <a:solidFill>
              <a:srgbClr val="FFFFFF"/>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FFFFF"/>
              </a:extrusionClr>
              <a:contourClr>
                <a:srgbClr val="FFFFFF"/>
              </a:contourClr>
            </a:sp3d>
          </p:spPr>
          <p:txBody>
            <a:bodyPr>
              <a:flatTx/>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r>
                <a:rPr lang="fr-FR" altLang="fr-FR" sz="1400" b="1" dirty="0">
                  <a:latin typeface="Times New Roman" panose="02020603050405020304" pitchFamily="18" charset="0"/>
                </a:rPr>
                <a:t>AUTRES LOIS/RÈGLEMENTS</a:t>
              </a:r>
            </a:p>
          </p:txBody>
        </p:sp>
        <p:sp>
          <p:nvSpPr>
            <p:cNvPr id="35" name="Text Box 13">
              <a:extLst>
                <a:ext uri="{FF2B5EF4-FFF2-40B4-BE49-F238E27FC236}">
                  <a16:creationId xmlns:a16="http://schemas.microsoft.com/office/drawing/2014/main" id="{31DE6D63-BF00-B941-ACBE-663E6134F9DF}"/>
                </a:ext>
              </a:extLst>
            </p:cNvPr>
            <p:cNvSpPr txBox="1">
              <a:spLocks noChangeArrowheads="1"/>
            </p:cNvSpPr>
            <p:nvPr/>
          </p:nvSpPr>
          <p:spPr bwMode="auto">
            <a:xfrm>
              <a:off x="4320" y="5056"/>
              <a:ext cx="960" cy="553"/>
            </a:xfrm>
            <a:prstGeom prst="rect">
              <a:avLst/>
            </a:prstGeom>
            <a:solidFill>
              <a:srgbClr val="FFFFFF"/>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FFFFF"/>
              </a:extrusionClr>
              <a:contourClr>
                <a:srgbClr val="FFFFFF"/>
              </a:contourClr>
            </a:sp3d>
          </p:spPr>
          <p:txBody>
            <a:bodyPr>
              <a:flatTx/>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r>
                <a:rPr lang="fr-FR" altLang="fr-FR" sz="1400" b="1" dirty="0">
                  <a:latin typeface="Times New Roman" panose="02020603050405020304" pitchFamily="18" charset="0"/>
                </a:rPr>
                <a:t>C.C.Q.</a:t>
              </a:r>
            </a:p>
          </p:txBody>
        </p:sp>
        <p:sp>
          <p:nvSpPr>
            <p:cNvPr id="36" name="Line 14">
              <a:extLst>
                <a:ext uri="{FF2B5EF4-FFF2-40B4-BE49-F238E27FC236}">
                  <a16:creationId xmlns:a16="http://schemas.microsoft.com/office/drawing/2014/main" id="{D3E25B9B-0129-244E-8759-F3C7179E2796}"/>
                </a:ext>
              </a:extLst>
            </p:cNvPr>
            <p:cNvSpPr>
              <a:spLocks noChangeShapeType="1"/>
            </p:cNvSpPr>
            <p:nvPr/>
          </p:nvSpPr>
          <p:spPr bwMode="auto">
            <a:xfrm flipH="1">
              <a:off x="7440" y="5219"/>
              <a:ext cx="840" cy="114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CA" dirty="0"/>
            </a:p>
          </p:txBody>
        </p:sp>
        <p:sp>
          <p:nvSpPr>
            <p:cNvPr id="37" name="Line 15">
              <a:extLst>
                <a:ext uri="{FF2B5EF4-FFF2-40B4-BE49-F238E27FC236}">
                  <a16:creationId xmlns:a16="http://schemas.microsoft.com/office/drawing/2014/main" id="{88B9710C-E5FF-354E-9241-1DEF2360D012}"/>
                </a:ext>
              </a:extLst>
            </p:cNvPr>
            <p:cNvSpPr>
              <a:spLocks noChangeShapeType="1"/>
            </p:cNvSpPr>
            <p:nvPr/>
          </p:nvSpPr>
          <p:spPr bwMode="auto">
            <a:xfrm flipV="1">
              <a:off x="5234" y="6542"/>
              <a:ext cx="840" cy="146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CA" dirty="0"/>
            </a:p>
          </p:txBody>
        </p:sp>
        <p:sp>
          <p:nvSpPr>
            <p:cNvPr id="38" name="Line 16">
              <a:extLst>
                <a:ext uri="{FF2B5EF4-FFF2-40B4-BE49-F238E27FC236}">
                  <a16:creationId xmlns:a16="http://schemas.microsoft.com/office/drawing/2014/main" id="{A76361DC-AD42-A845-9C54-4BC78D77C6B5}"/>
                </a:ext>
              </a:extLst>
            </p:cNvPr>
            <p:cNvSpPr>
              <a:spLocks noChangeShapeType="1"/>
            </p:cNvSpPr>
            <p:nvPr/>
          </p:nvSpPr>
          <p:spPr bwMode="auto">
            <a:xfrm>
              <a:off x="5625" y="6471"/>
              <a:ext cx="42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CA" dirty="0"/>
            </a:p>
          </p:txBody>
        </p:sp>
        <p:sp>
          <p:nvSpPr>
            <p:cNvPr id="39" name="Line 17">
              <a:extLst>
                <a:ext uri="{FF2B5EF4-FFF2-40B4-BE49-F238E27FC236}">
                  <a16:creationId xmlns:a16="http://schemas.microsoft.com/office/drawing/2014/main" id="{36079707-EDB1-9349-B8CD-D4EAD3E48A64}"/>
                </a:ext>
              </a:extLst>
            </p:cNvPr>
            <p:cNvSpPr>
              <a:spLocks noChangeShapeType="1"/>
            </p:cNvSpPr>
            <p:nvPr/>
          </p:nvSpPr>
          <p:spPr bwMode="auto">
            <a:xfrm>
              <a:off x="5400" y="5205"/>
              <a:ext cx="720" cy="97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CA" dirty="0"/>
            </a:p>
          </p:txBody>
        </p:sp>
        <p:sp>
          <p:nvSpPr>
            <p:cNvPr id="40" name="Line 18">
              <a:extLst>
                <a:ext uri="{FF2B5EF4-FFF2-40B4-BE49-F238E27FC236}">
                  <a16:creationId xmlns:a16="http://schemas.microsoft.com/office/drawing/2014/main" id="{EF9EC543-F4D7-CF4E-8AAA-82E9E4060D51}"/>
                </a:ext>
              </a:extLst>
            </p:cNvPr>
            <p:cNvSpPr>
              <a:spLocks noChangeShapeType="1"/>
            </p:cNvSpPr>
            <p:nvPr/>
          </p:nvSpPr>
          <p:spPr bwMode="auto">
            <a:xfrm flipV="1">
              <a:off x="6720" y="6737"/>
              <a:ext cx="0" cy="81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CA" dirty="0"/>
            </a:p>
          </p:txBody>
        </p:sp>
      </p:grpSp>
      <p:sp>
        <p:nvSpPr>
          <p:cNvPr id="41" name="Line 21">
            <a:extLst>
              <a:ext uri="{FF2B5EF4-FFF2-40B4-BE49-F238E27FC236}">
                <a16:creationId xmlns:a16="http://schemas.microsoft.com/office/drawing/2014/main" id="{DF7C2CCB-59E1-FB45-8DA2-9DF49A993952}"/>
              </a:ext>
            </a:extLst>
          </p:cNvPr>
          <p:cNvSpPr>
            <a:spLocks noChangeShapeType="1"/>
          </p:cNvSpPr>
          <p:nvPr>
            <p:custDataLst>
              <p:tags r:id="rId2"/>
            </p:custDataLst>
          </p:nvPr>
        </p:nvSpPr>
        <p:spPr bwMode="auto">
          <a:xfrm>
            <a:off x="4612716" y="267559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CA" dirty="0"/>
          </a:p>
        </p:txBody>
      </p:sp>
      <p:sp>
        <p:nvSpPr>
          <p:cNvPr id="42" name="Line 20">
            <a:extLst>
              <a:ext uri="{FF2B5EF4-FFF2-40B4-BE49-F238E27FC236}">
                <a16:creationId xmlns:a16="http://schemas.microsoft.com/office/drawing/2014/main" id="{EA29D3A3-433A-7C4C-81B4-6F8BE358B5AC}"/>
              </a:ext>
            </a:extLst>
          </p:cNvPr>
          <p:cNvSpPr>
            <a:spLocks noChangeShapeType="1"/>
          </p:cNvSpPr>
          <p:nvPr>
            <p:custDataLst>
              <p:tags r:id="rId3"/>
            </p:custDataLst>
          </p:nvPr>
        </p:nvSpPr>
        <p:spPr bwMode="auto">
          <a:xfrm flipH="1">
            <a:off x="5398440" y="3907664"/>
            <a:ext cx="762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CA" dirty="0"/>
          </a:p>
        </p:txBody>
      </p:sp>
      <p:sp>
        <p:nvSpPr>
          <p:cNvPr id="43" name="Line 19">
            <a:extLst>
              <a:ext uri="{FF2B5EF4-FFF2-40B4-BE49-F238E27FC236}">
                <a16:creationId xmlns:a16="http://schemas.microsoft.com/office/drawing/2014/main" id="{57CBBCC9-A4A5-E84C-9C39-D47FE728F61E}"/>
              </a:ext>
            </a:extLst>
          </p:cNvPr>
          <p:cNvSpPr>
            <a:spLocks noChangeShapeType="1"/>
          </p:cNvSpPr>
          <p:nvPr>
            <p:custDataLst>
              <p:tags r:id="rId4"/>
            </p:custDataLst>
          </p:nvPr>
        </p:nvSpPr>
        <p:spPr bwMode="auto">
          <a:xfrm flipH="1" flipV="1">
            <a:off x="5153141" y="4062609"/>
            <a:ext cx="83820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CA" dirty="0"/>
          </a:p>
        </p:txBody>
      </p:sp>
    </p:spTree>
    <p:extLst>
      <p:ext uri="{BB962C8B-B14F-4D97-AF65-F5344CB8AC3E}">
        <p14:creationId xmlns:p14="http://schemas.microsoft.com/office/powerpoint/2010/main" val="1307845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712E4E-661B-4388-B492-C6A2E2E81F35}"/>
              </a:ext>
            </a:extLst>
          </p:cNvPr>
          <p:cNvSpPr>
            <a:spLocks noGrp="1"/>
          </p:cNvSpPr>
          <p:nvPr>
            <p:ph type="ctrTitle"/>
          </p:nvPr>
        </p:nvSpPr>
        <p:spPr/>
        <p:txBody>
          <a:bodyPr/>
          <a:lstStyle/>
          <a:p>
            <a:r>
              <a:rPr lang="fr-CA" dirty="0"/>
              <a:t>Des référentiels communs</a:t>
            </a:r>
          </a:p>
        </p:txBody>
      </p:sp>
      <p:grpSp>
        <p:nvGrpSpPr>
          <p:cNvPr id="6" name="Group 4">
            <a:extLst>
              <a:ext uri="{FF2B5EF4-FFF2-40B4-BE49-F238E27FC236}">
                <a16:creationId xmlns:a16="http://schemas.microsoft.com/office/drawing/2014/main" id="{C465F580-09B9-8D46-9E15-04DF8FD5C84D}"/>
              </a:ext>
            </a:extLst>
          </p:cNvPr>
          <p:cNvGrpSpPr>
            <a:grpSpLocks/>
          </p:cNvGrpSpPr>
          <p:nvPr>
            <p:custDataLst>
              <p:tags r:id="rId1"/>
            </p:custDataLst>
          </p:nvPr>
        </p:nvGrpSpPr>
        <p:grpSpPr bwMode="auto">
          <a:xfrm>
            <a:off x="1998718" y="1695350"/>
            <a:ext cx="5102696" cy="4583891"/>
            <a:chOff x="4320" y="9262"/>
            <a:chExt cx="3480" cy="3494"/>
          </a:xfrm>
        </p:grpSpPr>
        <p:sp>
          <p:nvSpPr>
            <p:cNvPr id="7" name="Text Box 5">
              <a:extLst>
                <a:ext uri="{FF2B5EF4-FFF2-40B4-BE49-F238E27FC236}">
                  <a16:creationId xmlns:a16="http://schemas.microsoft.com/office/drawing/2014/main" id="{EB0BAC8D-38E7-FC4C-B327-BC8E0508CF95}"/>
                </a:ext>
              </a:extLst>
            </p:cNvPr>
            <p:cNvSpPr txBox="1">
              <a:spLocks noChangeArrowheads="1"/>
            </p:cNvSpPr>
            <p:nvPr/>
          </p:nvSpPr>
          <p:spPr bwMode="auto">
            <a:xfrm>
              <a:off x="5112" y="9262"/>
              <a:ext cx="1827" cy="351"/>
            </a:xfrm>
            <a:prstGeom prst="rect">
              <a:avLst/>
            </a:prstGeom>
            <a:solidFill>
              <a:srgbClr val="FFFFFF"/>
            </a:solidFill>
            <a:ln w="9525">
              <a:miter lim="800000"/>
              <a:headEnd/>
              <a:tailEnd/>
            </a:ln>
            <a:scene3d>
              <a:camera prst="legacyPerspectiveTop"/>
              <a:lightRig rig="legacyFlat3" dir="b"/>
            </a:scene3d>
            <a:sp3d extrusionH="887400" prstMaterial="legacyMatte">
              <a:bevelT w="13500" h="13500" prst="angle"/>
              <a:bevelB w="13500" h="13500" prst="angle"/>
              <a:extrusionClr>
                <a:srgbClr val="FFFFFF"/>
              </a:extrusionClr>
              <a:contourClr>
                <a:srgbClr val="FFFFFF"/>
              </a:contourClr>
            </a:sp3d>
          </p:spPr>
          <p:txBody>
            <a:bodyPr>
              <a:flatTx/>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r>
                <a:rPr lang="fr-FR" altLang="fr-FR" sz="1800" b="1" dirty="0">
                  <a:solidFill>
                    <a:schemeClr val="tx2"/>
                  </a:solidFill>
                  <a:latin typeface="Arial" panose="020B0604020202020204" pitchFamily="34" charset="0"/>
                </a:rPr>
                <a:t>1</a:t>
              </a:r>
              <a:r>
                <a:rPr lang="fr-FR" altLang="fr-FR" sz="1800" b="1" baseline="30000" dirty="0">
                  <a:solidFill>
                    <a:schemeClr val="tx2"/>
                  </a:solidFill>
                  <a:latin typeface="Arial" panose="020B0604020202020204" pitchFamily="34" charset="0"/>
                </a:rPr>
                <a:t>O</a:t>
              </a:r>
              <a:r>
                <a:rPr lang="fr-FR" altLang="fr-FR" sz="1800" b="1" dirty="0">
                  <a:solidFill>
                    <a:schemeClr val="tx2"/>
                  </a:solidFill>
                  <a:latin typeface="Arial" panose="020B0604020202020204" pitchFamily="34" charset="0"/>
                </a:rPr>
                <a:t> CONSTITUTION</a:t>
              </a:r>
            </a:p>
          </p:txBody>
        </p:sp>
        <p:cxnSp>
          <p:nvCxnSpPr>
            <p:cNvPr id="8" name="AutoShape 6">
              <a:extLst>
                <a:ext uri="{FF2B5EF4-FFF2-40B4-BE49-F238E27FC236}">
                  <a16:creationId xmlns:a16="http://schemas.microsoft.com/office/drawing/2014/main" id="{C51B9B33-CF5B-5A43-8C9E-0FC3757CB220}"/>
                </a:ext>
              </a:extLst>
            </p:cNvPr>
            <p:cNvCxnSpPr>
              <a:cxnSpLocks noChangeShapeType="1"/>
            </p:cNvCxnSpPr>
            <p:nvPr/>
          </p:nvCxnSpPr>
          <p:spPr bwMode="auto">
            <a:xfrm>
              <a:off x="5984" y="9777"/>
              <a:ext cx="0" cy="366"/>
            </a:xfrm>
            <a:prstGeom prst="straightConnector1">
              <a:avLst/>
            </a:prstGeom>
            <a:noFill/>
            <a:ln w="9525">
              <a:solidFill>
                <a:srgbClr val="000000"/>
              </a:solidFill>
              <a:round/>
              <a:headEnd type="oval" w="med" len="med"/>
              <a:tailEnd type="triangle" w="med" len="med"/>
            </a:ln>
            <a:extLst>
              <a:ext uri="{909E8E84-426E-40DD-AFC4-6F175D3DCCD1}">
                <a14:hiddenFill xmlns:a14="http://schemas.microsoft.com/office/drawing/2010/main">
                  <a:noFill/>
                </a14:hiddenFill>
              </a:ext>
            </a:extLst>
          </p:spPr>
        </p:cxnSp>
        <p:sp>
          <p:nvSpPr>
            <p:cNvPr id="9" name="Text Box 7">
              <a:extLst>
                <a:ext uri="{FF2B5EF4-FFF2-40B4-BE49-F238E27FC236}">
                  <a16:creationId xmlns:a16="http://schemas.microsoft.com/office/drawing/2014/main" id="{4737CCF3-46BC-8D41-A5B4-72F26D849F77}"/>
                </a:ext>
              </a:extLst>
            </p:cNvPr>
            <p:cNvSpPr txBox="1">
              <a:spLocks noChangeArrowheads="1"/>
            </p:cNvSpPr>
            <p:nvPr/>
          </p:nvSpPr>
          <p:spPr bwMode="auto">
            <a:xfrm>
              <a:off x="4800" y="10274"/>
              <a:ext cx="2400" cy="390"/>
            </a:xfrm>
            <a:prstGeom prst="rect">
              <a:avLst/>
            </a:prstGeom>
            <a:solidFill>
              <a:srgbClr val="FFFFFF"/>
            </a:solidFill>
            <a:ln w="9525">
              <a:miter lim="800000"/>
              <a:headEnd/>
              <a:tailEnd/>
            </a:ln>
            <a:scene3d>
              <a:camera prst="legacyPerspectiveTop"/>
              <a:lightRig rig="legacyFlat3" dir="b"/>
            </a:scene3d>
            <a:sp3d extrusionH="887400" prstMaterial="legacyMatte">
              <a:bevelT w="13500" h="13500" prst="angle"/>
              <a:bevelB w="13500" h="13500" prst="angle"/>
              <a:extrusionClr>
                <a:srgbClr val="FFFFFF"/>
              </a:extrusionClr>
              <a:contourClr>
                <a:srgbClr val="FFFFFF"/>
              </a:contourClr>
            </a:sp3d>
          </p:spPr>
          <p:txBody>
            <a:bodyPr>
              <a:flatTx/>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r>
                <a:rPr lang="fr-FR" altLang="fr-FR" sz="1800" b="1" dirty="0">
                  <a:solidFill>
                    <a:schemeClr val="tx2"/>
                  </a:solidFill>
                  <a:latin typeface="Arial" panose="020B0604020202020204" pitchFamily="34" charset="0"/>
                </a:rPr>
                <a:t>2</a:t>
              </a:r>
              <a:r>
                <a:rPr lang="fr-FR" altLang="fr-FR" sz="1800" b="1" baseline="30000" dirty="0">
                  <a:solidFill>
                    <a:schemeClr val="tx2"/>
                  </a:solidFill>
                  <a:latin typeface="Arial" panose="020B0604020202020204" pitchFamily="34" charset="0"/>
                </a:rPr>
                <a:t>O </a:t>
              </a:r>
              <a:r>
                <a:rPr lang="fr-FR" altLang="fr-FR" sz="1800" b="1" dirty="0">
                  <a:solidFill>
                    <a:schemeClr val="tx2"/>
                  </a:solidFill>
                  <a:latin typeface="Arial" panose="020B0604020202020204" pitchFamily="34" charset="0"/>
                </a:rPr>
                <a:t>LOIS (LÉGISLATION)</a:t>
              </a:r>
            </a:p>
          </p:txBody>
        </p:sp>
        <p:sp>
          <p:nvSpPr>
            <p:cNvPr id="10" name="Text Box 8">
              <a:extLst>
                <a:ext uri="{FF2B5EF4-FFF2-40B4-BE49-F238E27FC236}">
                  <a16:creationId xmlns:a16="http://schemas.microsoft.com/office/drawing/2014/main" id="{8B2A59FD-3723-704C-9282-28D42CB28677}"/>
                </a:ext>
              </a:extLst>
            </p:cNvPr>
            <p:cNvSpPr txBox="1">
              <a:spLocks noChangeArrowheads="1"/>
            </p:cNvSpPr>
            <p:nvPr/>
          </p:nvSpPr>
          <p:spPr bwMode="auto">
            <a:xfrm>
              <a:off x="4320" y="11295"/>
              <a:ext cx="3480" cy="441"/>
            </a:xfrm>
            <a:prstGeom prst="rect">
              <a:avLst/>
            </a:prstGeom>
            <a:solidFill>
              <a:srgbClr val="FFFFFF"/>
            </a:solidFill>
            <a:ln w="9525">
              <a:miter lim="800000"/>
              <a:headEnd/>
              <a:tailEnd/>
            </a:ln>
            <a:scene3d>
              <a:camera prst="legacyPerspectiveTop"/>
              <a:lightRig rig="legacyFlat3" dir="b"/>
            </a:scene3d>
            <a:sp3d extrusionH="887400" prstMaterial="legacyMatte">
              <a:bevelT w="13500" h="13500" prst="angle"/>
              <a:bevelB w="13500" h="13500" prst="angle"/>
              <a:extrusionClr>
                <a:srgbClr val="FFFFFF"/>
              </a:extrusionClr>
              <a:contourClr>
                <a:srgbClr val="FFFFFF"/>
              </a:contourClr>
            </a:sp3d>
          </p:spPr>
          <p:txBody>
            <a:bodyPr>
              <a:flatTx/>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r>
                <a:rPr lang="fr-FR" altLang="fr-FR" sz="1800" b="1" dirty="0">
                  <a:solidFill>
                    <a:schemeClr val="tx2"/>
                  </a:solidFill>
                  <a:latin typeface="Arial" panose="020B0604020202020204" pitchFamily="34" charset="0"/>
                </a:rPr>
                <a:t>3</a:t>
              </a:r>
              <a:r>
                <a:rPr lang="fr-FR" altLang="fr-FR" sz="1800" b="1" baseline="30000" dirty="0">
                  <a:solidFill>
                    <a:schemeClr val="tx2"/>
                  </a:solidFill>
                  <a:latin typeface="Arial" panose="020B0604020202020204" pitchFamily="34" charset="0"/>
                </a:rPr>
                <a:t>O </a:t>
              </a:r>
              <a:r>
                <a:rPr lang="fr-FR" altLang="fr-FR" sz="1800" b="1" dirty="0">
                  <a:solidFill>
                    <a:schemeClr val="tx2"/>
                  </a:solidFill>
                  <a:latin typeface="Arial" panose="020B0604020202020204" pitchFamily="34" charset="0"/>
                </a:rPr>
                <a:t>RÈGLEMENTS (RÉGLEMENTATION)</a:t>
              </a:r>
            </a:p>
          </p:txBody>
        </p:sp>
        <p:sp>
          <p:nvSpPr>
            <p:cNvPr id="11" name="Text Box 9">
              <a:extLst>
                <a:ext uri="{FF2B5EF4-FFF2-40B4-BE49-F238E27FC236}">
                  <a16:creationId xmlns:a16="http://schemas.microsoft.com/office/drawing/2014/main" id="{F78B5923-3D28-8B43-949F-ECF0055EA089}"/>
                </a:ext>
              </a:extLst>
            </p:cNvPr>
            <p:cNvSpPr txBox="1">
              <a:spLocks noChangeArrowheads="1"/>
            </p:cNvSpPr>
            <p:nvPr/>
          </p:nvSpPr>
          <p:spPr bwMode="auto">
            <a:xfrm>
              <a:off x="5150" y="12393"/>
              <a:ext cx="1682" cy="363"/>
            </a:xfrm>
            <a:prstGeom prst="rect">
              <a:avLst/>
            </a:prstGeom>
            <a:solidFill>
              <a:srgbClr val="FFFFFF"/>
            </a:solidFill>
            <a:ln w="9525">
              <a:miter lim="800000"/>
              <a:headEnd/>
              <a:tailEnd/>
            </a:ln>
            <a:scene3d>
              <a:camera prst="legacyPerspectiveTop"/>
              <a:lightRig rig="legacyFlat3" dir="b"/>
            </a:scene3d>
            <a:sp3d extrusionH="887400" prstMaterial="legacyMatte">
              <a:bevelT w="13500" h="13500" prst="angle"/>
              <a:bevelB w="13500" h="13500" prst="angle"/>
              <a:extrusionClr>
                <a:srgbClr val="FFFFFF"/>
              </a:extrusionClr>
              <a:contourClr>
                <a:srgbClr val="FFFFFF"/>
              </a:contourClr>
            </a:sp3d>
          </p:spPr>
          <p:txBody>
            <a:bodyPr>
              <a:flatTx/>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r>
                <a:rPr lang="fr-FR" altLang="fr-FR" sz="1600" b="1" dirty="0">
                  <a:solidFill>
                    <a:schemeClr val="tx2"/>
                  </a:solidFill>
                  <a:latin typeface="Arial" panose="020B0604020202020204" pitchFamily="34" charset="0"/>
                </a:rPr>
                <a:t>4</a:t>
              </a:r>
              <a:r>
                <a:rPr lang="fr-FR" altLang="fr-FR" sz="1600" b="1" baseline="30000" dirty="0">
                  <a:solidFill>
                    <a:schemeClr val="tx2"/>
                  </a:solidFill>
                  <a:latin typeface="Arial" panose="020B0604020202020204" pitchFamily="34" charset="0"/>
                </a:rPr>
                <a:t>O</a:t>
              </a:r>
              <a:r>
                <a:rPr lang="fr-FR" altLang="fr-FR" sz="1600" b="1" dirty="0">
                  <a:solidFill>
                    <a:schemeClr val="tx2"/>
                  </a:solidFill>
                  <a:latin typeface="Arial" panose="020B0604020202020204" pitchFamily="34" charset="0"/>
                </a:rPr>
                <a:t> JURISPRUDENCE</a:t>
              </a:r>
            </a:p>
            <a:p>
              <a:pPr algn="ctr"/>
              <a:endParaRPr lang="fr-FR" altLang="fr-FR" sz="1600" b="1" dirty="0">
                <a:latin typeface="Arial" panose="020B0604020202020204" pitchFamily="34" charset="0"/>
              </a:endParaRPr>
            </a:p>
          </p:txBody>
        </p:sp>
      </p:grpSp>
      <p:cxnSp>
        <p:nvCxnSpPr>
          <p:cNvPr id="12" name="AutoShape 6">
            <a:extLst>
              <a:ext uri="{FF2B5EF4-FFF2-40B4-BE49-F238E27FC236}">
                <a16:creationId xmlns:a16="http://schemas.microsoft.com/office/drawing/2014/main" id="{924B8D73-5988-8A4A-A04D-8A01230E34AB}"/>
              </a:ext>
            </a:extLst>
          </p:cNvPr>
          <p:cNvCxnSpPr>
            <a:cxnSpLocks noChangeShapeType="1"/>
          </p:cNvCxnSpPr>
          <p:nvPr/>
        </p:nvCxnSpPr>
        <p:spPr bwMode="auto">
          <a:xfrm flipH="1">
            <a:off x="4418788" y="3664618"/>
            <a:ext cx="5001" cy="509796"/>
          </a:xfrm>
          <a:prstGeom prst="straightConnector1">
            <a:avLst/>
          </a:prstGeom>
          <a:noFill/>
          <a:ln w="9525">
            <a:solidFill>
              <a:srgbClr val="000000"/>
            </a:solidFill>
            <a:round/>
            <a:headEnd type="oval" w="med" len="med"/>
            <a:tailEnd type="triangle" w="med" len="med"/>
          </a:ln>
          <a:extLst>
            <a:ext uri="{909E8E84-426E-40DD-AFC4-6F175D3DCCD1}">
              <a14:hiddenFill xmlns:a14="http://schemas.microsoft.com/office/drawing/2010/main">
                <a:noFill/>
              </a14:hiddenFill>
            </a:ext>
          </a:extLst>
        </p:spPr>
      </p:cxnSp>
      <p:cxnSp>
        <p:nvCxnSpPr>
          <p:cNvPr id="13" name="AutoShape 6">
            <a:extLst>
              <a:ext uri="{FF2B5EF4-FFF2-40B4-BE49-F238E27FC236}">
                <a16:creationId xmlns:a16="http://schemas.microsoft.com/office/drawing/2014/main" id="{1CE0F744-9238-2B40-80B7-F497BADA0EBF}"/>
              </a:ext>
            </a:extLst>
          </p:cNvPr>
          <p:cNvCxnSpPr>
            <a:cxnSpLocks noChangeShapeType="1"/>
          </p:cNvCxnSpPr>
          <p:nvPr/>
        </p:nvCxnSpPr>
        <p:spPr bwMode="auto">
          <a:xfrm flipH="1">
            <a:off x="4367989" y="5130800"/>
            <a:ext cx="19840" cy="493787"/>
          </a:xfrm>
          <a:prstGeom prst="straightConnector1">
            <a:avLst/>
          </a:prstGeom>
          <a:noFill/>
          <a:ln w="9525">
            <a:solidFill>
              <a:srgbClr val="000000"/>
            </a:solidFill>
            <a:round/>
            <a:headEnd type="oval" w="med" len="med"/>
            <a:tailEnd type="triangle" w="med" len="med"/>
          </a:ln>
          <a:extLst>
            <a:ext uri="{909E8E84-426E-40DD-AFC4-6F175D3DCCD1}">
              <a14:hiddenFill xmlns:a14="http://schemas.microsoft.com/office/drawing/2010/main">
                <a:noFill/>
              </a14:hiddenFill>
            </a:ext>
          </a:extLst>
        </p:spPr>
      </p:cxnSp>
      <p:sp>
        <p:nvSpPr>
          <p:cNvPr id="14" name="Titre 1">
            <a:extLst>
              <a:ext uri="{FF2B5EF4-FFF2-40B4-BE49-F238E27FC236}">
                <a16:creationId xmlns:a16="http://schemas.microsoft.com/office/drawing/2014/main" id="{363DDA63-E504-1D40-B09D-14D1CB6ACF6B}"/>
              </a:ext>
            </a:extLst>
          </p:cNvPr>
          <p:cNvSpPr txBox="1">
            <a:spLocks/>
          </p:cNvSpPr>
          <p:nvPr/>
        </p:nvSpPr>
        <p:spPr>
          <a:xfrm>
            <a:off x="447675" y="900194"/>
            <a:ext cx="8286750" cy="542261"/>
          </a:xfrm>
          <a:prstGeom prst="rect">
            <a:avLst/>
          </a:prstGeom>
          <a:ln>
            <a:noFill/>
          </a:ln>
        </p:spPr>
        <p:txBody>
          <a:bodyPr anchor="b"/>
          <a:lstStyle>
            <a:lvl1pPr marL="0" algn="l" defTabSz="457200" rtl="0" eaLnBrk="1" latinLnBrk="0" hangingPunct="1">
              <a:lnSpc>
                <a:spcPct val="90000"/>
              </a:lnSpc>
              <a:spcBef>
                <a:spcPct val="0"/>
              </a:spcBef>
              <a:buNone/>
              <a:defRPr lang="fr-CA" sz="3200" kern="1200" dirty="0">
                <a:solidFill>
                  <a:schemeClr val="tx2"/>
                </a:solidFill>
                <a:latin typeface="Arial Black"/>
                <a:ea typeface="+mn-ea"/>
                <a:cs typeface="Arial Black"/>
              </a:defRPr>
            </a:lvl1pPr>
          </a:lstStyle>
          <a:p>
            <a:br>
              <a:rPr lang="fr-CA" b="1" dirty="0">
                <a:solidFill>
                  <a:srgbClr val="003E7E"/>
                </a:solidFill>
                <a:latin typeface="Arial" panose="020B0604020202020204" pitchFamily="34" charset="0"/>
                <a:cs typeface="Arial" panose="020B0604020202020204" pitchFamily="34" charset="0"/>
              </a:rPr>
            </a:br>
            <a:r>
              <a:rPr lang="fr-CA" sz="2400" b="1" dirty="0">
                <a:solidFill>
                  <a:srgbClr val="003E7E"/>
                </a:solidFill>
                <a:latin typeface="Arial" panose="020B0604020202020204" pitchFamily="34" charset="0"/>
                <a:cs typeface="Arial" panose="020B0604020202020204" pitchFamily="34" charset="0"/>
              </a:rPr>
              <a:t>Les sources du droit - Formelles</a:t>
            </a:r>
            <a:endParaRPr lang="fr-CA" sz="2400" dirty="0"/>
          </a:p>
        </p:txBody>
      </p:sp>
    </p:spTree>
    <p:extLst>
      <p:ext uri="{BB962C8B-B14F-4D97-AF65-F5344CB8AC3E}">
        <p14:creationId xmlns:p14="http://schemas.microsoft.com/office/powerpoint/2010/main" val="3688943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712E4E-661B-4388-B492-C6A2E2E81F35}"/>
              </a:ext>
            </a:extLst>
          </p:cNvPr>
          <p:cNvSpPr>
            <a:spLocks noGrp="1"/>
          </p:cNvSpPr>
          <p:nvPr>
            <p:ph type="ctrTitle"/>
          </p:nvPr>
        </p:nvSpPr>
        <p:spPr/>
        <p:txBody>
          <a:bodyPr/>
          <a:lstStyle/>
          <a:p>
            <a:r>
              <a:rPr lang="fr-CA" dirty="0"/>
              <a:t>Des référentiels communs</a:t>
            </a:r>
          </a:p>
        </p:txBody>
      </p:sp>
      <p:sp>
        <p:nvSpPr>
          <p:cNvPr id="3" name="Espace réservé du texte 2">
            <a:extLst>
              <a:ext uri="{FF2B5EF4-FFF2-40B4-BE49-F238E27FC236}">
                <a16:creationId xmlns:a16="http://schemas.microsoft.com/office/drawing/2014/main" id="{E99C8585-E45C-47DD-B4CD-9D2E6174B138}"/>
              </a:ext>
            </a:extLst>
          </p:cNvPr>
          <p:cNvSpPr>
            <a:spLocks noGrp="1"/>
          </p:cNvSpPr>
          <p:nvPr>
            <p:ph type="body" sz="quarter" idx="10"/>
          </p:nvPr>
        </p:nvSpPr>
        <p:spPr>
          <a:xfrm>
            <a:off x="447675" y="1003486"/>
            <a:ext cx="8154458" cy="542261"/>
          </a:xfrm>
        </p:spPr>
        <p:txBody>
          <a:bodyPr/>
          <a:lstStyle/>
          <a:p>
            <a:r>
              <a:rPr lang="fr-CA" altLang="fr-FR" b="1" dirty="0">
                <a:solidFill>
                  <a:srgbClr val="003E7E"/>
                </a:solidFill>
              </a:rPr>
              <a:t>Les sources du droit - Informelles</a:t>
            </a:r>
            <a:endParaRPr lang="fr-CA" b="1" dirty="0">
              <a:solidFill>
                <a:srgbClr val="003E7E"/>
              </a:solidFill>
            </a:endParaRPr>
          </a:p>
        </p:txBody>
      </p:sp>
      <p:sp>
        <p:nvSpPr>
          <p:cNvPr id="4" name="Rectangle 3">
            <a:extLst>
              <a:ext uri="{FF2B5EF4-FFF2-40B4-BE49-F238E27FC236}">
                <a16:creationId xmlns:a16="http://schemas.microsoft.com/office/drawing/2014/main" id="{C0AF8624-C186-8E4B-8D9C-60C773E03190}"/>
              </a:ext>
            </a:extLst>
          </p:cNvPr>
          <p:cNvSpPr txBox="1">
            <a:spLocks noChangeArrowheads="1"/>
          </p:cNvSpPr>
          <p:nvPr>
            <p:custDataLst>
              <p:tags r:id="rId1"/>
            </p:custDataLst>
          </p:nvPr>
        </p:nvSpPr>
        <p:spPr>
          <a:xfrm>
            <a:off x="611560" y="1545747"/>
            <a:ext cx="7920880" cy="4647035"/>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tabLst>
                <a:tab pos="1100138" algn="l"/>
              </a:tabLst>
            </a:pPr>
            <a:r>
              <a:rPr lang="fr-CA" altLang="fr-FR" dirty="0">
                <a:solidFill>
                  <a:schemeClr val="tx2"/>
                </a:solidFill>
                <a:latin typeface="Arial" panose="020B0604020202020204" pitchFamily="34" charset="0"/>
              </a:rPr>
              <a:t>La doctrine : 	</a:t>
            </a:r>
          </a:p>
          <a:p>
            <a:pPr marL="457200" lvl="1" indent="0">
              <a:buNone/>
              <a:tabLst>
                <a:tab pos="1100138" algn="l"/>
              </a:tabLst>
            </a:pPr>
            <a:r>
              <a:rPr lang="fr-CA" altLang="fr-FR" sz="2000" dirty="0">
                <a:solidFill>
                  <a:schemeClr val="tx2"/>
                </a:solidFill>
                <a:latin typeface="Arial" panose="020B0604020202020204" pitchFamily="34" charset="0"/>
              </a:rPr>
              <a:t>Ouvrages, opinions, théories rédigées par des auteurs du domaine juridique; outil d’interprétation</a:t>
            </a:r>
          </a:p>
          <a:p>
            <a:pPr>
              <a:buFontTx/>
              <a:buNone/>
            </a:pPr>
            <a:endParaRPr lang="fr-CA" altLang="fr-FR" sz="1600" dirty="0">
              <a:solidFill>
                <a:schemeClr val="tx2"/>
              </a:solidFill>
              <a:latin typeface="Arial" panose="020B0604020202020204" pitchFamily="34" charset="0"/>
            </a:endParaRPr>
          </a:p>
          <a:p>
            <a:r>
              <a:rPr lang="fr-CA" altLang="fr-FR" sz="2400" dirty="0">
                <a:solidFill>
                  <a:schemeClr val="tx2"/>
                </a:solidFill>
                <a:latin typeface="Arial" panose="020B0604020202020204" pitchFamily="34" charset="0"/>
              </a:rPr>
              <a:t>Les directives ministérielles ou instructions</a:t>
            </a:r>
          </a:p>
          <a:p>
            <a:pPr lvl="1"/>
            <a:r>
              <a:rPr lang="fr-CA" altLang="fr-FR" sz="2000" dirty="0">
                <a:solidFill>
                  <a:schemeClr val="tx2"/>
                </a:solidFill>
                <a:latin typeface="Arial" panose="020B0604020202020204" pitchFamily="34" charset="0"/>
              </a:rPr>
              <a:t>émises par le Ministre</a:t>
            </a:r>
          </a:p>
          <a:p>
            <a:pPr lvl="1"/>
            <a:r>
              <a:rPr lang="fr-CA" altLang="fr-FR" sz="2000" dirty="0">
                <a:solidFill>
                  <a:schemeClr val="tx2"/>
                </a:solidFill>
                <a:latin typeface="Arial" panose="020B0604020202020204" pitchFamily="34" charset="0"/>
              </a:rPr>
              <a:t>lignes directrices</a:t>
            </a:r>
          </a:p>
          <a:p>
            <a:pPr lvl="1"/>
            <a:r>
              <a:rPr lang="fr-CA" altLang="fr-FR" sz="2000" dirty="0">
                <a:solidFill>
                  <a:schemeClr val="tx2"/>
                </a:solidFill>
                <a:latin typeface="Arial" panose="020B0604020202020204" pitchFamily="34" charset="0"/>
              </a:rPr>
              <a:t>soutien pour mieux exercer des fonctions</a:t>
            </a:r>
          </a:p>
          <a:p>
            <a:pPr>
              <a:buFontTx/>
              <a:buNone/>
            </a:pPr>
            <a:endParaRPr lang="fr-CA" altLang="fr-FR" sz="1600" dirty="0">
              <a:solidFill>
                <a:schemeClr val="tx2"/>
              </a:solidFill>
              <a:latin typeface="Arial" panose="020B0604020202020204" pitchFamily="34" charset="0"/>
            </a:endParaRPr>
          </a:p>
          <a:p>
            <a:r>
              <a:rPr lang="fr-CA" altLang="fr-FR" sz="2400" dirty="0">
                <a:solidFill>
                  <a:schemeClr val="tx2"/>
                </a:solidFill>
                <a:latin typeface="Arial" panose="020B0604020202020204" pitchFamily="34" charset="0"/>
              </a:rPr>
              <a:t>Les différends (MFA/RSG) </a:t>
            </a:r>
          </a:p>
          <a:p>
            <a:endParaRPr lang="fr-CA" altLang="fr-FR" sz="1600" dirty="0">
              <a:solidFill>
                <a:schemeClr val="tx2"/>
              </a:solidFill>
              <a:latin typeface="Arial" panose="020B0604020202020204" pitchFamily="34" charset="0"/>
            </a:endParaRPr>
          </a:p>
          <a:p>
            <a:r>
              <a:rPr lang="fr-CA" altLang="fr-FR" sz="2400" dirty="0">
                <a:solidFill>
                  <a:schemeClr val="tx2"/>
                </a:solidFill>
                <a:latin typeface="Arial" panose="020B0604020202020204" pitchFamily="34" charset="0"/>
              </a:rPr>
              <a:t>Les guides et collègues</a:t>
            </a:r>
          </a:p>
          <a:p>
            <a:pPr>
              <a:buFontTx/>
              <a:buNone/>
            </a:pPr>
            <a:endParaRPr lang="fr-CA" altLang="fr-FR" dirty="0">
              <a:latin typeface="Arial" panose="020B0604020202020204" pitchFamily="34" charset="0"/>
            </a:endParaRPr>
          </a:p>
        </p:txBody>
      </p:sp>
    </p:spTree>
    <p:extLst>
      <p:ext uri="{BB962C8B-B14F-4D97-AF65-F5344CB8AC3E}">
        <p14:creationId xmlns:p14="http://schemas.microsoft.com/office/powerpoint/2010/main" val="4262392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712E4E-661B-4388-B492-C6A2E2E81F35}"/>
              </a:ext>
            </a:extLst>
          </p:cNvPr>
          <p:cNvSpPr>
            <a:spLocks noGrp="1"/>
          </p:cNvSpPr>
          <p:nvPr>
            <p:ph type="ctrTitle"/>
          </p:nvPr>
        </p:nvSpPr>
        <p:spPr>
          <a:xfrm>
            <a:off x="447676" y="897047"/>
            <a:ext cx="8286750" cy="542261"/>
          </a:xfrm>
        </p:spPr>
        <p:txBody>
          <a:bodyPr/>
          <a:lstStyle/>
          <a:p>
            <a:r>
              <a:rPr lang="fr-FR" sz="3000" dirty="0"/>
              <a:t>Des référentiels communs des services de garde éducatifs à l’enfance qu’en faire? </a:t>
            </a:r>
            <a:endParaRPr lang="fr-CA" sz="3000" dirty="0"/>
          </a:p>
        </p:txBody>
      </p:sp>
      <p:grpSp>
        <p:nvGrpSpPr>
          <p:cNvPr id="50" name="Groupe 49">
            <a:extLst>
              <a:ext uri="{FF2B5EF4-FFF2-40B4-BE49-F238E27FC236}">
                <a16:creationId xmlns:a16="http://schemas.microsoft.com/office/drawing/2014/main" id="{5AF00AFB-B38B-FB4A-8DA2-0E460C7D9C20}"/>
              </a:ext>
            </a:extLst>
          </p:cNvPr>
          <p:cNvGrpSpPr/>
          <p:nvPr/>
        </p:nvGrpSpPr>
        <p:grpSpPr>
          <a:xfrm>
            <a:off x="1525527" y="1989437"/>
            <a:ext cx="6603259" cy="2948017"/>
            <a:chOff x="1542897" y="2125885"/>
            <a:chExt cx="5087721" cy="2114412"/>
          </a:xfrm>
        </p:grpSpPr>
        <p:sp>
          <p:nvSpPr>
            <p:cNvPr id="51" name="Forme libre 50">
              <a:extLst>
                <a:ext uri="{FF2B5EF4-FFF2-40B4-BE49-F238E27FC236}">
                  <a16:creationId xmlns:a16="http://schemas.microsoft.com/office/drawing/2014/main" id="{41835B30-5F52-484F-87E7-2A2A0FC72292}"/>
                </a:ext>
              </a:extLst>
            </p:cNvPr>
            <p:cNvSpPr/>
            <p:nvPr/>
          </p:nvSpPr>
          <p:spPr>
            <a:xfrm>
              <a:off x="1542897" y="3253241"/>
              <a:ext cx="1149705" cy="987056"/>
            </a:xfrm>
            <a:custGeom>
              <a:avLst/>
              <a:gdLst>
                <a:gd name="connsiteX0" fmla="*/ 0 w 1149705"/>
                <a:gd name="connsiteY0" fmla="*/ 493528 h 987056"/>
                <a:gd name="connsiteX1" fmla="*/ 246764 w 1149705"/>
                <a:gd name="connsiteY1" fmla="*/ 0 h 987056"/>
                <a:gd name="connsiteX2" fmla="*/ 902941 w 1149705"/>
                <a:gd name="connsiteY2" fmla="*/ 0 h 987056"/>
                <a:gd name="connsiteX3" fmla="*/ 1149705 w 1149705"/>
                <a:gd name="connsiteY3" fmla="*/ 493528 h 987056"/>
                <a:gd name="connsiteX4" fmla="*/ 902941 w 1149705"/>
                <a:gd name="connsiteY4" fmla="*/ 987056 h 987056"/>
                <a:gd name="connsiteX5" fmla="*/ 246764 w 1149705"/>
                <a:gd name="connsiteY5" fmla="*/ 987056 h 987056"/>
                <a:gd name="connsiteX6" fmla="*/ 0 w 1149705"/>
                <a:gd name="connsiteY6" fmla="*/ 493528 h 987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9705" h="987056">
                  <a:moveTo>
                    <a:pt x="0" y="493528"/>
                  </a:moveTo>
                  <a:lnTo>
                    <a:pt x="246764" y="0"/>
                  </a:lnTo>
                  <a:lnTo>
                    <a:pt x="902941" y="0"/>
                  </a:lnTo>
                  <a:lnTo>
                    <a:pt x="1149705" y="493528"/>
                  </a:lnTo>
                  <a:lnTo>
                    <a:pt x="902941" y="987056"/>
                  </a:lnTo>
                  <a:lnTo>
                    <a:pt x="246764" y="987056"/>
                  </a:lnTo>
                  <a:lnTo>
                    <a:pt x="0" y="493528"/>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8063" tIns="169383" rIns="178063" bIns="169383" numCol="1" spcCol="1270" anchor="ctr" anchorCtr="0">
              <a:noAutofit/>
            </a:bodyPr>
            <a:lstStyle/>
            <a:p>
              <a:pPr marL="0" lvl="0" indent="0" algn="ctr" defTabSz="577850">
                <a:lnSpc>
                  <a:spcPct val="90000"/>
                </a:lnSpc>
                <a:spcBef>
                  <a:spcPct val="0"/>
                </a:spcBef>
                <a:spcAft>
                  <a:spcPct val="35000"/>
                </a:spcAft>
                <a:buNone/>
              </a:pPr>
              <a:r>
                <a:rPr lang="fr-CA" sz="1600" b="1" kern="1200" dirty="0"/>
                <a:t>Loi</a:t>
              </a:r>
            </a:p>
          </p:txBody>
        </p:sp>
        <p:sp>
          <p:nvSpPr>
            <p:cNvPr id="55" name="Forme libre 54">
              <a:extLst>
                <a:ext uri="{FF2B5EF4-FFF2-40B4-BE49-F238E27FC236}">
                  <a16:creationId xmlns:a16="http://schemas.microsoft.com/office/drawing/2014/main" id="{89706FB7-7439-CA4C-972F-2E3DB80CDFC8}"/>
                </a:ext>
              </a:extLst>
            </p:cNvPr>
            <p:cNvSpPr/>
            <p:nvPr/>
          </p:nvSpPr>
          <p:spPr>
            <a:xfrm>
              <a:off x="3502761" y="3206734"/>
              <a:ext cx="1149705" cy="987056"/>
            </a:xfrm>
            <a:custGeom>
              <a:avLst/>
              <a:gdLst>
                <a:gd name="connsiteX0" fmla="*/ 0 w 1149705"/>
                <a:gd name="connsiteY0" fmla="*/ 493528 h 987056"/>
                <a:gd name="connsiteX1" fmla="*/ 246764 w 1149705"/>
                <a:gd name="connsiteY1" fmla="*/ 0 h 987056"/>
                <a:gd name="connsiteX2" fmla="*/ 902941 w 1149705"/>
                <a:gd name="connsiteY2" fmla="*/ 0 h 987056"/>
                <a:gd name="connsiteX3" fmla="*/ 1149705 w 1149705"/>
                <a:gd name="connsiteY3" fmla="*/ 493528 h 987056"/>
                <a:gd name="connsiteX4" fmla="*/ 902941 w 1149705"/>
                <a:gd name="connsiteY4" fmla="*/ 987056 h 987056"/>
                <a:gd name="connsiteX5" fmla="*/ 246764 w 1149705"/>
                <a:gd name="connsiteY5" fmla="*/ 987056 h 987056"/>
                <a:gd name="connsiteX6" fmla="*/ 0 w 1149705"/>
                <a:gd name="connsiteY6" fmla="*/ 493528 h 987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9705" h="987056">
                  <a:moveTo>
                    <a:pt x="0" y="493528"/>
                  </a:moveTo>
                  <a:lnTo>
                    <a:pt x="246764" y="0"/>
                  </a:lnTo>
                  <a:lnTo>
                    <a:pt x="902941" y="0"/>
                  </a:lnTo>
                  <a:lnTo>
                    <a:pt x="1149705" y="493528"/>
                  </a:lnTo>
                  <a:lnTo>
                    <a:pt x="902941" y="987056"/>
                  </a:lnTo>
                  <a:lnTo>
                    <a:pt x="246764" y="987056"/>
                  </a:lnTo>
                  <a:lnTo>
                    <a:pt x="0" y="493528"/>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8063" tIns="169383" rIns="178063" bIns="169383" numCol="1" spcCol="1270" anchor="ctr" anchorCtr="0">
              <a:noAutofit/>
            </a:bodyPr>
            <a:lstStyle/>
            <a:p>
              <a:pPr marL="0" lvl="0" indent="0" algn="ctr" defTabSz="577850">
                <a:lnSpc>
                  <a:spcPct val="90000"/>
                </a:lnSpc>
                <a:spcBef>
                  <a:spcPct val="0"/>
                </a:spcBef>
                <a:spcAft>
                  <a:spcPct val="35000"/>
                </a:spcAft>
                <a:buNone/>
              </a:pPr>
              <a:r>
                <a:rPr lang="fr-CA" sz="1300" b="1" kern="1200" dirty="0"/>
                <a:t>Règlements</a:t>
              </a:r>
            </a:p>
          </p:txBody>
        </p:sp>
        <p:sp>
          <p:nvSpPr>
            <p:cNvPr id="59" name="Forme libre 58">
              <a:extLst>
                <a:ext uri="{FF2B5EF4-FFF2-40B4-BE49-F238E27FC236}">
                  <a16:creationId xmlns:a16="http://schemas.microsoft.com/office/drawing/2014/main" id="{51C17113-54DD-0C42-94D9-02BD2675AFE0}"/>
                </a:ext>
              </a:extLst>
            </p:cNvPr>
            <p:cNvSpPr/>
            <p:nvPr/>
          </p:nvSpPr>
          <p:spPr>
            <a:xfrm>
              <a:off x="2513380" y="2664208"/>
              <a:ext cx="1149705" cy="987056"/>
            </a:xfrm>
            <a:custGeom>
              <a:avLst/>
              <a:gdLst>
                <a:gd name="connsiteX0" fmla="*/ 0 w 1149705"/>
                <a:gd name="connsiteY0" fmla="*/ 493528 h 987056"/>
                <a:gd name="connsiteX1" fmla="*/ 246764 w 1149705"/>
                <a:gd name="connsiteY1" fmla="*/ 0 h 987056"/>
                <a:gd name="connsiteX2" fmla="*/ 902941 w 1149705"/>
                <a:gd name="connsiteY2" fmla="*/ 0 h 987056"/>
                <a:gd name="connsiteX3" fmla="*/ 1149705 w 1149705"/>
                <a:gd name="connsiteY3" fmla="*/ 493528 h 987056"/>
                <a:gd name="connsiteX4" fmla="*/ 902941 w 1149705"/>
                <a:gd name="connsiteY4" fmla="*/ 987056 h 987056"/>
                <a:gd name="connsiteX5" fmla="*/ 246764 w 1149705"/>
                <a:gd name="connsiteY5" fmla="*/ 987056 h 987056"/>
                <a:gd name="connsiteX6" fmla="*/ 0 w 1149705"/>
                <a:gd name="connsiteY6" fmla="*/ 493528 h 987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9705" h="987056">
                  <a:moveTo>
                    <a:pt x="0" y="493528"/>
                  </a:moveTo>
                  <a:lnTo>
                    <a:pt x="246764" y="0"/>
                  </a:lnTo>
                  <a:lnTo>
                    <a:pt x="902941" y="0"/>
                  </a:lnTo>
                  <a:lnTo>
                    <a:pt x="1149705" y="493528"/>
                  </a:lnTo>
                  <a:lnTo>
                    <a:pt x="902941" y="987056"/>
                  </a:lnTo>
                  <a:lnTo>
                    <a:pt x="246764" y="987056"/>
                  </a:lnTo>
                  <a:lnTo>
                    <a:pt x="0" y="493528"/>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8063" tIns="169383" rIns="178063" bIns="169383" numCol="1" spcCol="1270" anchor="ctr" anchorCtr="0">
              <a:noAutofit/>
            </a:bodyPr>
            <a:lstStyle/>
            <a:p>
              <a:pPr marL="0" lvl="0" indent="0" algn="ctr" defTabSz="577850">
                <a:lnSpc>
                  <a:spcPct val="90000"/>
                </a:lnSpc>
                <a:spcBef>
                  <a:spcPct val="0"/>
                </a:spcBef>
                <a:spcAft>
                  <a:spcPct val="35000"/>
                </a:spcAft>
                <a:buNone/>
              </a:pPr>
              <a:r>
                <a:rPr lang="fr-CA" sz="1300" b="1" kern="1200" dirty="0"/>
                <a:t>Instructions</a:t>
              </a:r>
            </a:p>
          </p:txBody>
        </p:sp>
        <p:sp>
          <p:nvSpPr>
            <p:cNvPr id="63" name="Forme libre 62">
              <a:extLst>
                <a:ext uri="{FF2B5EF4-FFF2-40B4-BE49-F238E27FC236}">
                  <a16:creationId xmlns:a16="http://schemas.microsoft.com/office/drawing/2014/main" id="{A6370059-D178-514D-A321-C236E46E0BBD}"/>
                </a:ext>
              </a:extLst>
            </p:cNvPr>
            <p:cNvSpPr/>
            <p:nvPr/>
          </p:nvSpPr>
          <p:spPr>
            <a:xfrm>
              <a:off x="4491532" y="2662106"/>
              <a:ext cx="1149705" cy="987056"/>
            </a:xfrm>
            <a:custGeom>
              <a:avLst/>
              <a:gdLst>
                <a:gd name="connsiteX0" fmla="*/ 0 w 1149705"/>
                <a:gd name="connsiteY0" fmla="*/ 493528 h 987056"/>
                <a:gd name="connsiteX1" fmla="*/ 246764 w 1149705"/>
                <a:gd name="connsiteY1" fmla="*/ 0 h 987056"/>
                <a:gd name="connsiteX2" fmla="*/ 902941 w 1149705"/>
                <a:gd name="connsiteY2" fmla="*/ 0 h 987056"/>
                <a:gd name="connsiteX3" fmla="*/ 1149705 w 1149705"/>
                <a:gd name="connsiteY3" fmla="*/ 493528 h 987056"/>
                <a:gd name="connsiteX4" fmla="*/ 902941 w 1149705"/>
                <a:gd name="connsiteY4" fmla="*/ 987056 h 987056"/>
                <a:gd name="connsiteX5" fmla="*/ 246764 w 1149705"/>
                <a:gd name="connsiteY5" fmla="*/ 987056 h 987056"/>
                <a:gd name="connsiteX6" fmla="*/ 0 w 1149705"/>
                <a:gd name="connsiteY6" fmla="*/ 493528 h 987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9705" h="987056">
                  <a:moveTo>
                    <a:pt x="0" y="493528"/>
                  </a:moveTo>
                  <a:lnTo>
                    <a:pt x="246764" y="0"/>
                  </a:lnTo>
                  <a:lnTo>
                    <a:pt x="902941" y="0"/>
                  </a:lnTo>
                  <a:lnTo>
                    <a:pt x="1149705" y="493528"/>
                  </a:lnTo>
                  <a:lnTo>
                    <a:pt x="902941" y="987056"/>
                  </a:lnTo>
                  <a:lnTo>
                    <a:pt x="246764" y="987056"/>
                  </a:lnTo>
                  <a:lnTo>
                    <a:pt x="0" y="493528"/>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8063" tIns="169383" rIns="178063" bIns="169383" numCol="1" spcCol="1270" anchor="ctr" anchorCtr="0">
              <a:noAutofit/>
            </a:bodyPr>
            <a:lstStyle/>
            <a:p>
              <a:pPr marL="0" lvl="0" indent="0" algn="ctr" defTabSz="577850">
                <a:lnSpc>
                  <a:spcPct val="90000"/>
                </a:lnSpc>
                <a:spcBef>
                  <a:spcPct val="0"/>
                </a:spcBef>
                <a:spcAft>
                  <a:spcPct val="35000"/>
                </a:spcAft>
                <a:buNone/>
              </a:pPr>
              <a:r>
                <a:rPr lang="fr-CA" sz="1300" b="1" kern="1200" dirty="0"/>
                <a:t>Directives</a:t>
              </a:r>
            </a:p>
          </p:txBody>
        </p:sp>
        <p:sp>
          <p:nvSpPr>
            <p:cNvPr id="67" name="Forme libre 66">
              <a:extLst>
                <a:ext uri="{FF2B5EF4-FFF2-40B4-BE49-F238E27FC236}">
                  <a16:creationId xmlns:a16="http://schemas.microsoft.com/office/drawing/2014/main" id="{FE33AB87-8A00-8C4C-8F52-380A290814B1}"/>
                </a:ext>
              </a:extLst>
            </p:cNvPr>
            <p:cNvSpPr/>
            <p:nvPr/>
          </p:nvSpPr>
          <p:spPr>
            <a:xfrm>
              <a:off x="5480913" y="2125885"/>
              <a:ext cx="1149705" cy="987056"/>
            </a:xfrm>
            <a:custGeom>
              <a:avLst/>
              <a:gdLst>
                <a:gd name="connsiteX0" fmla="*/ 0 w 1149705"/>
                <a:gd name="connsiteY0" fmla="*/ 493528 h 987056"/>
                <a:gd name="connsiteX1" fmla="*/ 246764 w 1149705"/>
                <a:gd name="connsiteY1" fmla="*/ 0 h 987056"/>
                <a:gd name="connsiteX2" fmla="*/ 902941 w 1149705"/>
                <a:gd name="connsiteY2" fmla="*/ 0 h 987056"/>
                <a:gd name="connsiteX3" fmla="*/ 1149705 w 1149705"/>
                <a:gd name="connsiteY3" fmla="*/ 493528 h 987056"/>
                <a:gd name="connsiteX4" fmla="*/ 902941 w 1149705"/>
                <a:gd name="connsiteY4" fmla="*/ 987056 h 987056"/>
                <a:gd name="connsiteX5" fmla="*/ 246764 w 1149705"/>
                <a:gd name="connsiteY5" fmla="*/ 987056 h 987056"/>
                <a:gd name="connsiteX6" fmla="*/ 0 w 1149705"/>
                <a:gd name="connsiteY6" fmla="*/ 493528 h 987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9705" h="987056">
                  <a:moveTo>
                    <a:pt x="0" y="493528"/>
                  </a:moveTo>
                  <a:lnTo>
                    <a:pt x="246764" y="0"/>
                  </a:lnTo>
                  <a:lnTo>
                    <a:pt x="902941" y="0"/>
                  </a:lnTo>
                  <a:lnTo>
                    <a:pt x="1149705" y="493528"/>
                  </a:lnTo>
                  <a:lnTo>
                    <a:pt x="902941" y="987056"/>
                  </a:lnTo>
                  <a:lnTo>
                    <a:pt x="246764" y="987056"/>
                  </a:lnTo>
                  <a:lnTo>
                    <a:pt x="0" y="493528"/>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8063" tIns="169383" rIns="178063" bIns="169383" numCol="1" spcCol="1270" anchor="ctr" anchorCtr="0">
              <a:noAutofit/>
            </a:bodyPr>
            <a:lstStyle/>
            <a:p>
              <a:pPr marL="0" lvl="0" indent="0" algn="ctr" defTabSz="577850">
                <a:lnSpc>
                  <a:spcPct val="90000"/>
                </a:lnSpc>
                <a:spcBef>
                  <a:spcPct val="0"/>
                </a:spcBef>
                <a:spcAft>
                  <a:spcPct val="35000"/>
                </a:spcAft>
                <a:buNone/>
              </a:pPr>
              <a:r>
                <a:rPr lang="fr-CA" sz="1300" b="1" kern="1200" dirty="0"/>
                <a:t>Autres législations</a:t>
              </a:r>
            </a:p>
          </p:txBody>
        </p:sp>
      </p:grpSp>
      <p:pic>
        <p:nvPicPr>
          <p:cNvPr id="72" name="Image 71">
            <a:extLst>
              <a:ext uri="{FF2B5EF4-FFF2-40B4-BE49-F238E27FC236}">
                <a16:creationId xmlns:a16="http://schemas.microsoft.com/office/drawing/2014/main" id="{2EC1407D-7F3C-1E40-8C29-97E66F0E1FF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943025" y="3770756"/>
            <a:ext cx="5284380" cy="3170628"/>
          </a:xfrm>
          <a:prstGeom prst="rect">
            <a:avLst/>
          </a:prstGeom>
        </p:spPr>
      </p:pic>
      <p:sp>
        <p:nvSpPr>
          <p:cNvPr id="5" name="Espace réservé du texte 4">
            <a:extLst>
              <a:ext uri="{FF2B5EF4-FFF2-40B4-BE49-F238E27FC236}">
                <a16:creationId xmlns:a16="http://schemas.microsoft.com/office/drawing/2014/main" id="{9ED8A050-5E7C-3241-ADF4-ADE5283D1CD2}"/>
              </a:ext>
            </a:extLst>
          </p:cNvPr>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785761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712E4E-661B-4388-B492-C6A2E2E81F35}"/>
              </a:ext>
            </a:extLst>
          </p:cNvPr>
          <p:cNvSpPr>
            <a:spLocks noGrp="1"/>
          </p:cNvSpPr>
          <p:nvPr>
            <p:ph type="ctrTitle"/>
          </p:nvPr>
        </p:nvSpPr>
        <p:spPr/>
        <p:txBody>
          <a:bodyPr/>
          <a:lstStyle/>
          <a:p>
            <a:r>
              <a:rPr lang="fr-FR" sz="3000" dirty="0">
                <a:solidFill>
                  <a:srgbClr val="1A427D"/>
                </a:solidFill>
              </a:rPr>
              <a:t>Des référentiels communs</a:t>
            </a:r>
            <a:endParaRPr lang="fr-CA" dirty="0"/>
          </a:p>
        </p:txBody>
      </p:sp>
      <p:sp>
        <p:nvSpPr>
          <p:cNvPr id="3" name="Espace réservé du texte 2">
            <a:extLst>
              <a:ext uri="{FF2B5EF4-FFF2-40B4-BE49-F238E27FC236}">
                <a16:creationId xmlns:a16="http://schemas.microsoft.com/office/drawing/2014/main" id="{E99C8585-E45C-47DD-B4CD-9D2E6174B138}"/>
              </a:ext>
            </a:extLst>
          </p:cNvPr>
          <p:cNvSpPr>
            <a:spLocks noGrp="1"/>
          </p:cNvSpPr>
          <p:nvPr>
            <p:ph type="body" sz="quarter" idx="10"/>
          </p:nvPr>
        </p:nvSpPr>
        <p:spPr>
          <a:xfrm>
            <a:off x="640292" y="1392665"/>
            <a:ext cx="6400800" cy="1344189"/>
          </a:xfrm>
          <a:solidFill>
            <a:schemeClr val="accent1">
              <a:lumMod val="40000"/>
              <a:lumOff val="60000"/>
            </a:schemeClr>
          </a:solidFill>
        </p:spPr>
        <p:txBody>
          <a:bodyPr/>
          <a:lstStyle/>
          <a:p>
            <a:pPr algn="ctr"/>
            <a:endParaRPr lang="fr-CA" sz="800" dirty="0">
              <a:solidFill>
                <a:schemeClr val="tx2"/>
              </a:solidFill>
            </a:endParaRPr>
          </a:p>
          <a:p>
            <a:pPr algn="ctr"/>
            <a:r>
              <a:rPr lang="fr-CA" dirty="0">
                <a:solidFill>
                  <a:schemeClr val="tx2"/>
                </a:solidFill>
              </a:rPr>
              <a:t>Comment ces référentiels peuvent vous être utiles dans le cadre de vos fonctions? </a:t>
            </a:r>
          </a:p>
        </p:txBody>
      </p:sp>
      <p:sp>
        <p:nvSpPr>
          <p:cNvPr id="5" name="ZoneTexte 4">
            <a:extLst>
              <a:ext uri="{FF2B5EF4-FFF2-40B4-BE49-F238E27FC236}">
                <a16:creationId xmlns:a16="http://schemas.microsoft.com/office/drawing/2014/main" id="{1908BF68-57ED-C840-9771-811EC3877027}"/>
              </a:ext>
            </a:extLst>
          </p:cNvPr>
          <p:cNvSpPr txBox="1"/>
          <p:nvPr/>
        </p:nvSpPr>
        <p:spPr>
          <a:xfrm>
            <a:off x="3305583" y="5076690"/>
            <a:ext cx="5390742" cy="800219"/>
          </a:xfrm>
          <a:prstGeom prst="rect">
            <a:avLst/>
          </a:prstGeom>
          <a:solidFill>
            <a:schemeClr val="accent3">
              <a:lumMod val="20000"/>
              <a:lumOff val="80000"/>
            </a:schemeClr>
          </a:solidFill>
        </p:spPr>
        <p:txBody>
          <a:bodyPr wrap="square" rtlCol="0">
            <a:spAutoFit/>
          </a:bodyPr>
          <a:lstStyle/>
          <a:p>
            <a:pPr algn="just"/>
            <a:endParaRPr lang="fr-CA" sz="800" dirty="0">
              <a:solidFill>
                <a:schemeClr val="tx2"/>
              </a:solidFill>
              <a:latin typeface="Arial" panose="020B0604020202020204" pitchFamily="34" charset="0"/>
              <a:cs typeface="Arial" panose="020B0604020202020204" pitchFamily="34" charset="0"/>
            </a:endParaRPr>
          </a:p>
          <a:p>
            <a:pPr algn="ctr"/>
            <a:r>
              <a:rPr lang="fr-CA" sz="2400" dirty="0">
                <a:solidFill>
                  <a:schemeClr val="tx2"/>
                </a:solidFill>
                <a:latin typeface="Arial" panose="020B0604020202020204" pitchFamily="34" charset="0"/>
                <a:cs typeface="Arial" panose="020B0604020202020204" pitchFamily="34" charset="0"/>
              </a:rPr>
              <a:t>Que retenez-vous de ces exercices?</a:t>
            </a:r>
          </a:p>
          <a:p>
            <a:pPr algn="just"/>
            <a:endParaRPr lang="fr-CA" sz="1400" dirty="0">
              <a:solidFill>
                <a:schemeClr val="tx2"/>
              </a:solidFill>
              <a:latin typeface="Arial" panose="020B0604020202020204" pitchFamily="34" charset="0"/>
              <a:cs typeface="Arial" panose="020B0604020202020204" pitchFamily="34" charset="0"/>
            </a:endParaRPr>
          </a:p>
        </p:txBody>
      </p:sp>
      <p:pic>
        <p:nvPicPr>
          <p:cNvPr id="8" name="Image 7">
            <a:extLst>
              <a:ext uri="{FF2B5EF4-FFF2-40B4-BE49-F238E27FC236}">
                <a16:creationId xmlns:a16="http://schemas.microsoft.com/office/drawing/2014/main" id="{5512C071-004B-EC4D-BE71-7F636910AC6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47675" y="3616402"/>
            <a:ext cx="1764650" cy="2276398"/>
          </a:xfrm>
          <a:prstGeom prst="rect">
            <a:avLst/>
          </a:prstGeom>
        </p:spPr>
      </p:pic>
      <p:sp>
        <p:nvSpPr>
          <p:cNvPr id="4" name="ZoneTexte 3">
            <a:extLst>
              <a:ext uri="{FF2B5EF4-FFF2-40B4-BE49-F238E27FC236}">
                <a16:creationId xmlns:a16="http://schemas.microsoft.com/office/drawing/2014/main" id="{3464B4DF-5485-A24C-A070-C1653DF31CE4}"/>
              </a:ext>
            </a:extLst>
          </p:cNvPr>
          <p:cNvSpPr txBox="1"/>
          <p:nvPr/>
        </p:nvSpPr>
        <p:spPr>
          <a:xfrm>
            <a:off x="2038758" y="3207984"/>
            <a:ext cx="6522100" cy="1384995"/>
          </a:xfrm>
          <a:prstGeom prst="rect">
            <a:avLst/>
          </a:prstGeom>
          <a:solidFill>
            <a:schemeClr val="accent4">
              <a:lumMod val="95000"/>
            </a:schemeClr>
          </a:solidFill>
        </p:spPr>
        <p:txBody>
          <a:bodyPr wrap="square" rtlCol="0">
            <a:spAutoFit/>
          </a:bodyPr>
          <a:lstStyle/>
          <a:p>
            <a:endParaRPr lang="fr-CA" dirty="0"/>
          </a:p>
          <a:p>
            <a:pPr algn="ctr"/>
            <a:r>
              <a:rPr lang="fr-CA" sz="2400" dirty="0">
                <a:solidFill>
                  <a:schemeClr val="tx2"/>
                </a:solidFill>
                <a:latin typeface="Arial" panose="020B0604020202020204" pitchFamily="34" charset="0"/>
                <a:cs typeface="Arial" panose="020B0604020202020204" pitchFamily="34" charset="0"/>
              </a:rPr>
              <a:t>En quoi le fait de mieux connaître la Loi et les règlements va vous aider dans votre travail?</a:t>
            </a:r>
          </a:p>
          <a:p>
            <a:endParaRPr lang="fr-CA" dirty="0"/>
          </a:p>
        </p:txBody>
      </p:sp>
      <p:pic>
        <p:nvPicPr>
          <p:cNvPr id="7" name="Graphique 6" descr="Group of men">
            <a:extLst>
              <a:ext uri="{FF2B5EF4-FFF2-40B4-BE49-F238E27FC236}">
                <a16:creationId xmlns:a16="http://schemas.microsoft.com/office/drawing/2014/main" id="{04AAA5FA-C956-E041-ACB0-1721C108A13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84310" y="271132"/>
            <a:ext cx="728331" cy="728331"/>
          </a:xfrm>
          <a:prstGeom prst="rect">
            <a:avLst/>
          </a:prstGeom>
        </p:spPr>
      </p:pic>
    </p:spTree>
    <p:extLst>
      <p:ext uri="{BB962C8B-B14F-4D97-AF65-F5344CB8AC3E}">
        <p14:creationId xmlns:p14="http://schemas.microsoft.com/office/powerpoint/2010/main" val="464288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712E4E-661B-4388-B492-C6A2E2E81F35}"/>
              </a:ext>
            </a:extLst>
          </p:cNvPr>
          <p:cNvSpPr>
            <a:spLocks noGrp="1"/>
          </p:cNvSpPr>
          <p:nvPr>
            <p:ph type="ctrTitle"/>
          </p:nvPr>
        </p:nvSpPr>
        <p:spPr/>
        <p:txBody>
          <a:bodyPr/>
          <a:lstStyle/>
          <a:p>
            <a:r>
              <a:rPr lang="fr-CA" dirty="0"/>
              <a:t>Aperçu du jour 3</a:t>
            </a:r>
          </a:p>
        </p:txBody>
      </p:sp>
      <p:sp>
        <p:nvSpPr>
          <p:cNvPr id="3" name="Espace réservé du texte 2">
            <a:extLst>
              <a:ext uri="{FF2B5EF4-FFF2-40B4-BE49-F238E27FC236}">
                <a16:creationId xmlns:a16="http://schemas.microsoft.com/office/drawing/2014/main" id="{E99C8585-E45C-47DD-B4CD-9D2E6174B138}"/>
              </a:ext>
            </a:extLst>
          </p:cNvPr>
          <p:cNvSpPr>
            <a:spLocks noGrp="1"/>
          </p:cNvSpPr>
          <p:nvPr>
            <p:ph type="body" sz="quarter" idx="10"/>
          </p:nvPr>
        </p:nvSpPr>
        <p:spPr>
          <a:xfrm>
            <a:off x="447675" y="1389635"/>
            <a:ext cx="7504641" cy="2462517"/>
          </a:xfrm>
          <a:solidFill>
            <a:schemeClr val="accent1">
              <a:lumMod val="40000"/>
              <a:lumOff val="60000"/>
            </a:schemeClr>
          </a:solidFill>
        </p:spPr>
        <p:txBody>
          <a:bodyPr/>
          <a:lstStyle/>
          <a:p>
            <a:pPr algn="ctr"/>
            <a:endParaRPr lang="fr-CA" sz="800" dirty="0">
              <a:solidFill>
                <a:schemeClr val="tx2"/>
              </a:solidFill>
            </a:endParaRPr>
          </a:p>
          <a:p>
            <a:pPr marL="342900" indent="-342900" algn="just">
              <a:buFont typeface="Wingdings" pitchFamily="2" charset="2"/>
              <a:buChar char="q"/>
            </a:pPr>
            <a:r>
              <a:rPr lang="fr-CA" dirty="0">
                <a:solidFill>
                  <a:schemeClr val="tx2"/>
                </a:solidFill>
              </a:rPr>
              <a:t>Accompagner l’amélioration continue de la qualité des pratiques de la RSG</a:t>
            </a:r>
          </a:p>
          <a:p>
            <a:pPr marL="342900" indent="-342900" algn="just">
              <a:buFont typeface="Wingdings" pitchFamily="2" charset="2"/>
              <a:buChar char="q"/>
            </a:pPr>
            <a:r>
              <a:rPr lang="fr-CA" dirty="0">
                <a:solidFill>
                  <a:schemeClr val="tx2"/>
                </a:solidFill>
              </a:rPr>
              <a:t>Accompagner un adulte dans son développement professionnel</a:t>
            </a:r>
          </a:p>
          <a:p>
            <a:pPr marL="342900" indent="-342900" algn="just">
              <a:buFont typeface="Wingdings" pitchFamily="2" charset="2"/>
              <a:buChar char="q"/>
            </a:pPr>
            <a:r>
              <a:rPr lang="fr-CA" dirty="0">
                <a:solidFill>
                  <a:schemeClr val="tx2"/>
                </a:solidFill>
              </a:rPr>
              <a:t>Autoréflexion sur vos pratiques d’accompagnement</a:t>
            </a:r>
          </a:p>
        </p:txBody>
      </p:sp>
      <p:sp>
        <p:nvSpPr>
          <p:cNvPr id="5" name="ZoneTexte 4">
            <a:extLst>
              <a:ext uri="{FF2B5EF4-FFF2-40B4-BE49-F238E27FC236}">
                <a16:creationId xmlns:a16="http://schemas.microsoft.com/office/drawing/2014/main" id="{1908BF68-57ED-C840-9771-811EC3877027}"/>
              </a:ext>
            </a:extLst>
          </p:cNvPr>
          <p:cNvSpPr txBox="1"/>
          <p:nvPr/>
        </p:nvSpPr>
        <p:spPr>
          <a:xfrm>
            <a:off x="1591733" y="4118825"/>
            <a:ext cx="6360583" cy="1692771"/>
          </a:xfrm>
          <a:prstGeom prst="rect">
            <a:avLst/>
          </a:prstGeom>
          <a:solidFill>
            <a:schemeClr val="accent3">
              <a:lumMod val="20000"/>
              <a:lumOff val="80000"/>
            </a:schemeClr>
          </a:solidFill>
        </p:spPr>
        <p:txBody>
          <a:bodyPr wrap="square" rtlCol="0">
            <a:spAutoFit/>
          </a:bodyPr>
          <a:lstStyle/>
          <a:p>
            <a:pPr algn="just"/>
            <a:endParaRPr lang="fr-CA" sz="800" dirty="0">
              <a:solidFill>
                <a:schemeClr val="tx2"/>
              </a:solidFill>
              <a:latin typeface="Arial" panose="020B0604020202020204" pitchFamily="34" charset="0"/>
              <a:cs typeface="Arial" panose="020B0604020202020204" pitchFamily="34" charset="0"/>
            </a:endParaRPr>
          </a:p>
          <a:p>
            <a:pPr marL="342900" indent="-342900" algn="just">
              <a:buFont typeface="Wingdings" pitchFamily="2" charset="2"/>
              <a:buChar char="q"/>
            </a:pPr>
            <a:r>
              <a:rPr lang="fr-CA" sz="2400" dirty="0">
                <a:solidFill>
                  <a:schemeClr val="tx2"/>
                </a:solidFill>
                <a:latin typeface="Arial" panose="020B0604020202020204" pitchFamily="34" charset="0"/>
                <a:cs typeface="Arial" panose="020B0604020202020204" pitchFamily="34" charset="0"/>
              </a:rPr>
              <a:t>Plan d’amélioration continue des pratiques</a:t>
            </a:r>
          </a:p>
          <a:p>
            <a:pPr marL="342900" indent="-342900" algn="just">
              <a:buFont typeface="Wingdings" pitchFamily="2" charset="2"/>
              <a:buChar char="q"/>
            </a:pPr>
            <a:endParaRPr lang="fr-CA" sz="2400" dirty="0">
              <a:solidFill>
                <a:schemeClr val="tx2"/>
              </a:solidFill>
              <a:latin typeface="Arial" panose="020B0604020202020204" pitchFamily="34" charset="0"/>
              <a:cs typeface="Arial" panose="020B0604020202020204" pitchFamily="34" charset="0"/>
            </a:endParaRPr>
          </a:p>
          <a:p>
            <a:pPr marL="342900" indent="-342900" algn="just">
              <a:buFont typeface="Wingdings" pitchFamily="2" charset="2"/>
              <a:buChar char="q"/>
            </a:pPr>
            <a:r>
              <a:rPr lang="fr-CA" sz="2400" dirty="0">
                <a:solidFill>
                  <a:schemeClr val="tx2"/>
                </a:solidFill>
                <a:latin typeface="Arial" panose="020B0604020202020204" pitchFamily="34" charset="0"/>
                <a:cs typeface="Arial" panose="020B0604020202020204" pitchFamily="34" charset="0"/>
              </a:rPr>
              <a:t>Référentiels utiles dans le cadre de vos fonctions </a:t>
            </a:r>
          </a:p>
        </p:txBody>
      </p:sp>
    </p:spTree>
    <p:extLst>
      <p:ext uri="{BB962C8B-B14F-4D97-AF65-F5344CB8AC3E}">
        <p14:creationId xmlns:p14="http://schemas.microsoft.com/office/powerpoint/2010/main" val="8382599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712E4E-661B-4388-B492-C6A2E2E81F35}"/>
              </a:ext>
            </a:extLst>
          </p:cNvPr>
          <p:cNvSpPr>
            <a:spLocks noGrp="1"/>
          </p:cNvSpPr>
          <p:nvPr>
            <p:ph type="ctrTitle"/>
          </p:nvPr>
        </p:nvSpPr>
        <p:spPr/>
        <p:txBody>
          <a:bodyPr/>
          <a:lstStyle/>
          <a:p>
            <a:r>
              <a:rPr lang="fr-FR" sz="3000" dirty="0"/>
              <a:t>Évaluation </a:t>
            </a:r>
            <a:endParaRPr lang="fr-CA" sz="3000" dirty="0"/>
          </a:p>
        </p:txBody>
      </p:sp>
      <p:sp>
        <p:nvSpPr>
          <p:cNvPr id="3" name="Espace réservé du texte 2">
            <a:extLst>
              <a:ext uri="{FF2B5EF4-FFF2-40B4-BE49-F238E27FC236}">
                <a16:creationId xmlns:a16="http://schemas.microsoft.com/office/drawing/2014/main" id="{E99C8585-E45C-47DD-B4CD-9D2E6174B138}"/>
              </a:ext>
            </a:extLst>
          </p:cNvPr>
          <p:cNvSpPr>
            <a:spLocks noGrp="1"/>
          </p:cNvSpPr>
          <p:nvPr>
            <p:ph type="body" sz="quarter" idx="10"/>
          </p:nvPr>
        </p:nvSpPr>
        <p:spPr>
          <a:xfrm>
            <a:off x="494771" y="1430545"/>
            <a:ext cx="8154458" cy="542261"/>
          </a:xfrm>
        </p:spPr>
        <p:txBody>
          <a:bodyPr/>
          <a:lstStyle/>
          <a:p>
            <a:pPr algn="just"/>
            <a:endParaRPr lang="fr-CA" dirty="0">
              <a:solidFill>
                <a:schemeClr val="tx2"/>
              </a:solidFill>
            </a:endParaRPr>
          </a:p>
          <a:p>
            <a:pPr algn="just"/>
            <a:endParaRPr lang="fr-CA" dirty="0">
              <a:solidFill>
                <a:schemeClr val="tx2"/>
              </a:solidFill>
            </a:endParaRPr>
          </a:p>
          <a:p>
            <a:endParaRPr lang="fr-CA" dirty="0"/>
          </a:p>
        </p:txBody>
      </p:sp>
      <p:pic>
        <p:nvPicPr>
          <p:cNvPr id="4" name="Picture 2">
            <a:extLst>
              <a:ext uri="{FF2B5EF4-FFF2-40B4-BE49-F238E27FC236}">
                <a16:creationId xmlns:a16="http://schemas.microsoft.com/office/drawing/2014/main" id="{DB88E84E-B0ED-A940-A53C-275924CD6F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196" b="21645"/>
          <a:stretch>
            <a:fillRect/>
          </a:stretch>
        </p:blipFill>
        <p:spPr bwMode="auto">
          <a:xfrm>
            <a:off x="19050" y="1701675"/>
            <a:ext cx="9144000" cy="3783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5577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99C8585-E45C-47DD-B4CD-9D2E6174B138}"/>
              </a:ext>
            </a:extLst>
          </p:cNvPr>
          <p:cNvSpPr>
            <a:spLocks noGrp="1"/>
          </p:cNvSpPr>
          <p:nvPr>
            <p:ph type="body" sz="quarter" idx="10"/>
          </p:nvPr>
        </p:nvSpPr>
        <p:spPr>
          <a:xfrm>
            <a:off x="494771" y="1430545"/>
            <a:ext cx="8154458" cy="542261"/>
          </a:xfrm>
        </p:spPr>
        <p:txBody>
          <a:bodyPr/>
          <a:lstStyle/>
          <a:p>
            <a:pPr algn="just"/>
            <a:endParaRPr lang="fr-CA" dirty="0">
              <a:solidFill>
                <a:schemeClr val="tx2"/>
              </a:solidFill>
            </a:endParaRPr>
          </a:p>
          <a:p>
            <a:pPr algn="just"/>
            <a:endParaRPr lang="fr-CA" dirty="0">
              <a:solidFill>
                <a:schemeClr val="tx2"/>
              </a:solidFill>
            </a:endParaRPr>
          </a:p>
          <a:p>
            <a:endParaRPr lang="fr-CA" dirty="0"/>
          </a:p>
        </p:txBody>
      </p:sp>
      <p:sp>
        <p:nvSpPr>
          <p:cNvPr id="5" name="Espace réservé du texte 14">
            <a:extLst>
              <a:ext uri="{FF2B5EF4-FFF2-40B4-BE49-F238E27FC236}">
                <a16:creationId xmlns:a16="http://schemas.microsoft.com/office/drawing/2014/main" id="{A169ACC8-9626-2B40-9070-DF83E1AC288B}"/>
              </a:ext>
            </a:extLst>
          </p:cNvPr>
          <p:cNvSpPr txBox="1">
            <a:spLocks/>
          </p:cNvSpPr>
          <p:nvPr/>
        </p:nvSpPr>
        <p:spPr>
          <a:xfrm>
            <a:off x="2971799" y="2954545"/>
            <a:ext cx="3200401" cy="8048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sz="2400" dirty="0">
                <a:solidFill>
                  <a:srgbClr val="003E7E"/>
                </a:solidFill>
                <a:latin typeface="Arial" panose="020B0604020202020204" pitchFamily="34" charset="0"/>
                <a:cs typeface="Arial" panose="020B0604020202020204" pitchFamily="34" charset="0"/>
              </a:rPr>
              <a:t>Une dernière question avant de partir?</a:t>
            </a:r>
          </a:p>
        </p:txBody>
      </p:sp>
      <p:pic>
        <p:nvPicPr>
          <p:cNvPr id="6" name="Graphique 5" descr="Point d’interrogation">
            <a:extLst>
              <a:ext uri="{FF2B5EF4-FFF2-40B4-BE49-F238E27FC236}">
                <a16:creationId xmlns:a16="http://schemas.microsoft.com/office/drawing/2014/main" id="{A0D359E8-150A-7D48-AFE1-7F3C1FDBCE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57399" y="1380068"/>
            <a:ext cx="914400" cy="914400"/>
          </a:xfrm>
          <a:prstGeom prst="rect">
            <a:avLst/>
          </a:prstGeom>
        </p:spPr>
      </p:pic>
      <p:pic>
        <p:nvPicPr>
          <p:cNvPr id="7" name="Graphique 6" descr="Point d’interrogation">
            <a:extLst>
              <a:ext uri="{FF2B5EF4-FFF2-40B4-BE49-F238E27FC236}">
                <a16:creationId xmlns:a16="http://schemas.microsoft.com/office/drawing/2014/main" id="{D8F3AB1B-159D-744A-B65D-0B8743437F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91050" y="4097912"/>
            <a:ext cx="914400" cy="914400"/>
          </a:xfrm>
          <a:prstGeom prst="rect">
            <a:avLst/>
          </a:prstGeom>
        </p:spPr>
      </p:pic>
      <p:pic>
        <p:nvPicPr>
          <p:cNvPr id="8" name="Graphique 7" descr="Point d’interrogation">
            <a:extLst>
              <a:ext uri="{FF2B5EF4-FFF2-40B4-BE49-F238E27FC236}">
                <a16:creationId xmlns:a16="http://schemas.microsoft.com/office/drawing/2014/main" id="{84B50BD9-6EAF-1F4B-A0FE-54F23C6A84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4600" y="2294468"/>
            <a:ext cx="914400" cy="914400"/>
          </a:xfrm>
          <a:prstGeom prst="rect">
            <a:avLst/>
          </a:prstGeom>
        </p:spPr>
      </p:pic>
    </p:spTree>
    <p:extLst>
      <p:ext uri="{BB962C8B-B14F-4D97-AF65-F5344CB8AC3E}">
        <p14:creationId xmlns:p14="http://schemas.microsoft.com/office/powerpoint/2010/main" val="2568536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pour une image  15">
            <a:extLst>
              <a:ext uri="{FF2B5EF4-FFF2-40B4-BE49-F238E27FC236}">
                <a16:creationId xmlns:a16="http://schemas.microsoft.com/office/drawing/2014/main" id="{87E123AD-9FB8-DE44-A05D-7F9BEDF0EB62}"/>
              </a:ext>
            </a:extLst>
          </p:cNvPr>
          <p:cNvPicPr>
            <a:picLocks noChangeAspect="1"/>
          </p:cNvPicPr>
          <p:nvPr/>
        </p:nvPicPr>
        <p:blipFill>
          <a:blip r:embed="rId3"/>
          <a:srcRect/>
          <a:stretch>
            <a:fillRect/>
          </a:stretch>
        </p:blipFill>
        <p:spPr>
          <a:xfrm>
            <a:off x="2586897" y="1399845"/>
            <a:ext cx="3970206" cy="2977655"/>
          </a:xfrm>
          <a:prstGeom prst="rect">
            <a:avLst/>
          </a:prstGeom>
        </p:spPr>
      </p:pic>
      <p:sp>
        <p:nvSpPr>
          <p:cNvPr id="9" name="Rectangle 8">
            <a:extLst>
              <a:ext uri="{FF2B5EF4-FFF2-40B4-BE49-F238E27FC236}">
                <a16:creationId xmlns:a16="http://schemas.microsoft.com/office/drawing/2014/main" id="{AA62D47D-DF0C-5B4C-AD7F-109217D18003}"/>
              </a:ext>
            </a:extLst>
          </p:cNvPr>
          <p:cNvSpPr/>
          <p:nvPr/>
        </p:nvSpPr>
        <p:spPr>
          <a:xfrm>
            <a:off x="3671545" y="565436"/>
            <a:ext cx="1624355" cy="55399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A" sz="3000" b="0" u="none" strike="noStrike" kern="0" cap="none" spc="0" normalizeH="0" baseline="0" noProof="0" dirty="0">
                <a:ln>
                  <a:noFill/>
                </a:ln>
                <a:solidFill>
                  <a:srgbClr val="1A427D"/>
                </a:solidFill>
                <a:effectLst/>
                <a:uLnTx/>
                <a:uFillTx/>
                <a:latin typeface="Arial Black"/>
                <a:cs typeface="Arial Black"/>
              </a:rPr>
              <a:t>Merci !</a:t>
            </a:r>
            <a:endParaRPr kumimoji="0" lang="fr-CA" sz="1800" b="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847351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57AAA0-3634-4185-8A44-43CDDC2DA23A}"/>
              </a:ext>
            </a:extLst>
          </p:cNvPr>
          <p:cNvSpPr>
            <a:spLocks noGrp="1"/>
          </p:cNvSpPr>
          <p:nvPr>
            <p:ph type="ctrTitle"/>
          </p:nvPr>
        </p:nvSpPr>
        <p:spPr/>
        <p:txBody>
          <a:bodyPr/>
          <a:lstStyle/>
          <a:p>
            <a:r>
              <a:rPr lang="fr-CA" dirty="0"/>
              <a:t>Formatrices</a:t>
            </a:r>
          </a:p>
        </p:txBody>
      </p:sp>
      <p:sp>
        <p:nvSpPr>
          <p:cNvPr id="4" name="Espace réservé du texte 3">
            <a:extLst>
              <a:ext uri="{FF2B5EF4-FFF2-40B4-BE49-F238E27FC236}">
                <a16:creationId xmlns:a16="http://schemas.microsoft.com/office/drawing/2014/main" id="{183D2721-7726-4D9D-80E3-EB0A0B92CA16}"/>
              </a:ext>
            </a:extLst>
          </p:cNvPr>
          <p:cNvSpPr>
            <a:spLocks noGrp="1"/>
          </p:cNvSpPr>
          <p:nvPr>
            <p:ph type="body" sz="quarter" idx="12"/>
          </p:nvPr>
        </p:nvSpPr>
        <p:spPr>
          <a:xfrm>
            <a:off x="1493308" y="4302457"/>
            <a:ext cx="6660092" cy="1219199"/>
          </a:xfrm>
        </p:spPr>
        <p:txBody>
          <a:bodyPr/>
          <a:lstStyle/>
          <a:p>
            <a:pPr marL="0" indent="0">
              <a:buNone/>
            </a:pPr>
            <a:r>
              <a:rPr lang="fr-CA" dirty="0"/>
              <a:t>Fruit exemple			Fruit exemple</a:t>
            </a:r>
          </a:p>
        </p:txBody>
      </p:sp>
      <p:sp>
        <p:nvSpPr>
          <p:cNvPr id="5" name="Espace réservé du texte 4">
            <a:extLst>
              <a:ext uri="{FF2B5EF4-FFF2-40B4-BE49-F238E27FC236}">
                <a16:creationId xmlns:a16="http://schemas.microsoft.com/office/drawing/2014/main" id="{D1E0E861-4717-4FCA-82C8-ED54F2E8D5D9}"/>
              </a:ext>
            </a:extLst>
          </p:cNvPr>
          <p:cNvSpPr>
            <a:spLocks noGrp="1"/>
          </p:cNvSpPr>
          <p:nvPr>
            <p:ph type="body" sz="quarter" idx="13"/>
          </p:nvPr>
        </p:nvSpPr>
        <p:spPr>
          <a:xfrm>
            <a:off x="428625" y="1291555"/>
            <a:ext cx="8286750" cy="414725"/>
          </a:xfrm>
        </p:spPr>
        <p:txBody>
          <a:bodyPr/>
          <a:lstStyle/>
          <a:p>
            <a:r>
              <a:rPr lang="fr-CA" sz="1800" dirty="0">
                <a:solidFill>
                  <a:schemeClr val="accent6"/>
                </a:solidFill>
              </a:rPr>
              <a:t>	Laurie Guinard-Gélinas	  			Patricia Lefebvre</a:t>
            </a:r>
          </a:p>
          <a:p>
            <a:endParaRPr lang="fr-CA" sz="1800" dirty="0">
              <a:solidFill>
                <a:schemeClr val="accent6"/>
              </a:solidFill>
            </a:endParaRPr>
          </a:p>
        </p:txBody>
      </p:sp>
      <p:pic>
        <p:nvPicPr>
          <p:cNvPr id="3" name="Espace réservé pour une image  2">
            <a:extLst>
              <a:ext uri="{FF2B5EF4-FFF2-40B4-BE49-F238E27FC236}">
                <a16:creationId xmlns:a16="http://schemas.microsoft.com/office/drawing/2014/main" id="{953EB05B-C682-E949-BDF8-9C831BD5D9F5}"/>
              </a:ext>
            </a:extLst>
          </p:cNvPr>
          <p:cNvPicPr>
            <a:picLocks noGrp="1" noChangeAspect="1"/>
          </p:cNvPicPr>
          <p:nvPr>
            <p:ph type="pic" sz="quarter" idx="11"/>
          </p:nvPr>
        </p:nvPicPr>
        <p:blipFill>
          <a:blip r:embed="rId3"/>
          <a:srcRect t="1918" b="1918"/>
          <a:stretch>
            <a:fillRect/>
          </a:stretch>
        </p:blipFill>
        <p:spPr>
          <a:xfrm>
            <a:off x="5769934" y="2066179"/>
            <a:ext cx="1846366" cy="2171323"/>
          </a:xfrm>
          <a:prstGeom prst="rect">
            <a:avLst/>
          </a:prstGeom>
        </p:spPr>
      </p:pic>
      <p:pic>
        <p:nvPicPr>
          <p:cNvPr id="7" name="Image 6">
            <a:extLst>
              <a:ext uri="{FF2B5EF4-FFF2-40B4-BE49-F238E27FC236}">
                <a16:creationId xmlns:a16="http://schemas.microsoft.com/office/drawing/2014/main" id="{2E827697-8840-F549-BB81-0CA1AC19B0D6}"/>
              </a:ext>
            </a:extLst>
          </p:cNvPr>
          <p:cNvPicPr>
            <a:picLocks noChangeAspect="1"/>
          </p:cNvPicPr>
          <p:nvPr/>
        </p:nvPicPr>
        <p:blipFill>
          <a:blip r:embed="rId4"/>
          <a:stretch>
            <a:fillRect/>
          </a:stretch>
        </p:blipFill>
        <p:spPr>
          <a:xfrm>
            <a:off x="1633865" y="1998372"/>
            <a:ext cx="1715229" cy="2171323"/>
          </a:xfrm>
          <a:prstGeom prst="rect">
            <a:avLst/>
          </a:prstGeom>
        </p:spPr>
      </p:pic>
      <p:pic>
        <p:nvPicPr>
          <p:cNvPr id="14" name="Graphique 13" descr="Orange">
            <a:extLst>
              <a:ext uri="{FF2B5EF4-FFF2-40B4-BE49-F238E27FC236}">
                <a16:creationId xmlns:a16="http://schemas.microsoft.com/office/drawing/2014/main" id="{81943512-4A94-174E-ABA0-0C7BD5B280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04970" y="4861603"/>
            <a:ext cx="914400" cy="914400"/>
          </a:xfrm>
          <a:prstGeom prst="rect">
            <a:avLst/>
          </a:prstGeom>
        </p:spPr>
      </p:pic>
      <p:pic>
        <p:nvPicPr>
          <p:cNvPr id="18" name="Image 17">
            <a:extLst>
              <a:ext uri="{FF2B5EF4-FFF2-40B4-BE49-F238E27FC236}">
                <a16:creationId xmlns:a16="http://schemas.microsoft.com/office/drawing/2014/main" id="{9C7CE887-65C0-0640-9E8F-DA9520191F60}"/>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275432" y="4863339"/>
            <a:ext cx="1175235" cy="802728"/>
          </a:xfrm>
          <a:prstGeom prst="rect">
            <a:avLst/>
          </a:prstGeom>
        </p:spPr>
      </p:pic>
    </p:spTree>
    <p:extLst>
      <p:ext uri="{BB962C8B-B14F-4D97-AF65-F5344CB8AC3E}">
        <p14:creationId xmlns:p14="http://schemas.microsoft.com/office/powerpoint/2010/main" val="3546357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7021CC-3727-41A6-BF0D-8F822E414CC5}"/>
              </a:ext>
            </a:extLst>
          </p:cNvPr>
          <p:cNvSpPr>
            <a:spLocks noGrp="1"/>
          </p:cNvSpPr>
          <p:nvPr>
            <p:ph type="ctrTitle"/>
          </p:nvPr>
        </p:nvSpPr>
        <p:spPr/>
        <p:txBody>
          <a:bodyPr/>
          <a:lstStyle/>
          <a:p>
            <a:r>
              <a:rPr lang="fr-CA" dirty="0"/>
              <a:t>Objectifs du jour 1</a:t>
            </a:r>
          </a:p>
        </p:txBody>
      </p:sp>
      <p:sp>
        <p:nvSpPr>
          <p:cNvPr id="3" name="Espace réservé du texte 2">
            <a:extLst>
              <a:ext uri="{FF2B5EF4-FFF2-40B4-BE49-F238E27FC236}">
                <a16:creationId xmlns:a16="http://schemas.microsoft.com/office/drawing/2014/main" id="{C6355FF9-2AE4-4D7E-AF09-4028EE676692}"/>
              </a:ext>
            </a:extLst>
          </p:cNvPr>
          <p:cNvSpPr>
            <a:spLocks noGrp="1"/>
          </p:cNvSpPr>
          <p:nvPr>
            <p:ph type="body" sz="quarter" idx="10"/>
          </p:nvPr>
        </p:nvSpPr>
        <p:spPr>
          <a:xfrm>
            <a:off x="447674" y="1441450"/>
            <a:ext cx="8258175" cy="4387850"/>
          </a:xfrm>
        </p:spPr>
        <p:txBody>
          <a:bodyPr/>
          <a:lstStyle/>
          <a:p>
            <a:pPr marL="457200" indent="-457200">
              <a:buFont typeface="+mj-lt"/>
              <a:buAutoNum type="arabicPeriod"/>
            </a:pPr>
            <a:r>
              <a:rPr lang="fr-CA" sz="2200" dirty="0">
                <a:solidFill>
                  <a:schemeClr val="tx2"/>
                </a:solidFill>
              </a:rPr>
              <a:t>Reconnaitre les impacts de l’historique juridique de la garde en milieu familial sur les pratiques actuelles;</a:t>
            </a:r>
          </a:p>
          <a:p>
            <a:pPr marL="457200" indent="-457200">
              <a:buFont typeface="+mj-lt"/>
              <a:buAutoNum type="arabicPeriod"/>
            </a:pPr>
            <a:endParaRPr lang="fr-CA" sz="1400" dirty="0">
              <a:solidFill>
                <a:schemeClr val="tx2"/>
              </a:solidFill>
            </a:endParaRPr>
          </a:p>
          <a:p>
            <a:pPr marL="457200" indent="-457200">
              <a:buFont typeface="+mj-lt"/>
              <a:buAutoNum type="arabicPeriod"/>
            </a:pPr>
            <a:r>
              <a:rPr lang="fr-CA" sz="2200" dirty="0">
                <a:solidFill>
                  <a:schemeClr val="tx2"/>
                </a:solidFill>
              </a:rPr>
              <a:t>Comprendre les rôles, les responsabilités et la posture de chacun des acteurs;</a:t>
            </a:r>
          </a:p>
          <a:p>
            <a:pPr marL="457200" indent="-457200">
              <a:buFont typeface="+mj-lt"/>
              <a:buAutoNum type="arabicPeriod"/>
            </a:pPr>
            <a:endParaRPr lang="fr-CA" sz="1400" dirty="0">
              <a:solidFill>
                <a:schemeClr val="tx2"/>
              </a:solidFill>
            </a:endParaRPr>
          </a:p>
          <a:p>
            <a:pPr marL="457200" indent="-457200">
              <a:buFont typeface="+mj-lt"/>
              <a:buAutoNum type="arabicPeriod"/>
            </a:pPr>
            <a:r>
              <a:rPr lang="fr-CA" sz="2200" dirty="0">
                <a:solidFill>
                  <a:schemeClr val="tx2"/>
                </a:solidFill>
              </a:rPr>
              <a:t>Se connaître pour mieux accompagner la RSG;</a:t>
            </a:r>
          </a:p>
          <a:p>
            <a:pPr marL="457200" indent="-457200">
              <a:buFont typeface="+mj-lt"/>
              <a:buAutoNum type="arabicPeriod"/>
            </a:pPr>
            <a:endParaRPr lang="fr-CA" sz="2200" dirty="0">
              <a:solidFill>
                <a:schemeClr val="tx2"/>
              </a:solidFill>
            </a:endParaRPr>
          </a:p>
          <a:p>
            <a:pPr marL="457200" indent="-457200">
              <a:buFont typeface="+mj-lt"/>
              <a:buAutoNum type="arabicPeriod"/>
            </a:pPr>
            <a:r>
              <a:rPr lang="fr-CA" sz="2200" dirty="0">
                <a:solidFill>
                  <a:schemeClr val="tx2"/>
                </a:solidFill>
              </a:rPr>
              <a:t>Dans le cadre de leur travail, s’appuyer sur les référentiels reconnus dans le réseau.</a:t>
            </a:r>
          </a:p>
          <a:p>
            <a:pPr marL="457200" indent="-457200">
              <a:buFont typeface="+mj-lt"/>
              <a:buAutoNum type="arabicPeriod"/>
            </a:pPr>
            <a:endParaRPr lang="fr-CA" sz="1400" dirty="0">
              <a:solidFill>
                <a:schemeClr val="tx2"/>
              </a:solidFill>
              <a:highlight>
                <a:srgbClr val="FFFF00"/>
              </a:highlight>
            </a:endParaRPr>
          </a:p>
          <a:p>
            <a:endParaRPr lang="fr-CA" dirty="0"/>
          </a:p>
          <a:p>
            <a:endParaRPr lang="fr-CA" dirty="0"/>
          </a:p>
        </p:txBody>
      </p:sp>
    </p:spTree>
    <p:extLst>
      <p:ext uri="{BB962C8B-B14F-4D97-AF65-F5344CB8AC3E}">
        <p14:creationId xmlns:p14="http://schemas.microsoft.com/office/powerpoint/2010/main" val="1373641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360268-D50E-45F7-B563-EC31EA51F9F9}"/>
              </a:ext>
            </a:extLst>
          </p:cNvPr>
          <p:cNvSpPr>
            <a:spLocks noGrp="1"/>
          </p:cNvSpPr>
          <p:nvPr>
            <p:ph type="ctrTitle"/>
          </p:nvPr>
        </p:nvSpPr>
        <p:spPr/>
        <p:txBody>
          <a:bodyPr/>
          <a:lstStyle/>
          <a:p>
            <a:r>
              <a:rPr lang="fr-CA" dirty="0"/>
              <a:t>Déroulement</a:t>
            </a:r>
          </a:p>
        </p:txBody>
      </p:sp>
      <p:sp>
        <p:nvSpPr>
          <p:cNvPr id="3" name="Espace réservé du texte 2">
            <a:extLst>
              <a:ext uri="{FF2B5EF4-FFF2-40B4-BE49-F238E27FC236}">
                <a16:creationId xmlns:a16="http://schemas.microsoft.com/office/drawing/2014/main" id="{3EC179F0-4218-471C-BA78-95861E350C31}"/>
              </a:ext>
            </a:extLst>
          </p:cNvPr>
          <p:cNvSpPr>
            <a:spLocks noGrp="1"/>
          </p:cNvSpPr>
          <p:nvPr>
            <p:ph type="body" sz="quarter" idx="10"/>
          </p:nvPr>
        </p:nvSpPr>
        <p:spPr>
          <a:xfrm>
            <a:off x="899679" y="1208391"/>
            <a:ext cx="7344641" cy="4624097"/>
          </a:xfrm>
          <a:solidFill>
            <a:schemeClr val="accent3"/>
          </a:solidFill>
        </p:spPr>
        <p:txBody>
          <a:bodyPr/>
          <a:lstStyle/>
          <a:p>
            <a:pPr>
              <a:lnSpc>
                <a:spcPct val="110000"/>
              </a:lnSpc>
            </a:pPr>
            <a:endParaRPr lang="fr-CA" sz="500" dirty="0"/>
          </a:p>
          <a:p>
            <a:pPr marL="342900" indent="-342900">
              <a:lnSpc>
                <a:spcPct val="110000"/>
              </a:lnSpc>
              <a:buFont typeface="Arial" panose="020B0604020202020204" pitchFamily="34" charset="0"/>
              <a:buChar char="•"/>
            </a:pPr>
            <a:r>
              <a:rPr lang="fr-CA" sz="2200" dirty="0"/>
              <a:t>Accueil</a:t>
            </a:r>
          </a:p>
          <a:p>
            <a:pPr marL="342900" indent="-342900">
              <a:lnSpc>
                <a:spcPct val="110000"/>
              </a:lnSpc>
              <a:buFont typeface="Arial" panose="020B0604020202020204" pitchFamily="34" charset="0"/>
              <a:buChar char="•"/>
            </a:pPr>
            <a:r>
              <a:rPr lang="fr-CA" sz="2200" dirty="0"/>
              <a:t>Tour d’horizon de la formation jour 1 et jour 2</a:t>
            </a:r>
          </a:p>
          <a:p>
            <a:pPr marL="342900" indent="-342900">
              <a:lnSpc>
                <a:spcPct val="110000"/>
              </a:lnSpc>
              <a:buFont typeface="Arial" panose="020B0604020202020204" pitchFamily="34" charset="0"/>
              <a:buChar char="•"/>
            </a:pPr>
            <a:r>
              <a:rPr lang="fr-CA" sz="2200" dirty="0"/>
              <a:t>Faits saillants de l’historique juridique du milieu familial</a:t>
            </a:r>
          </a:p>
          <a:p>
            <a:pPr marL="342900" indent="-342900">
              <a:lnSpc>
                <a:spcPct val="110000"/>
              </a:lnSpc>
              <a:buFont typeface="Arial" panose="020B0604020202020204" pitchFamily="34" charset="0"/>
              <a:buChar char="•"/>
            </a:pPr>
            <a:r>
              <a:rPr lang="fr-CA" sz="2200" dirty="0"/>
              <a:t>Tour d’horizon du rôle, des responsabilités et de la posture de chacun des acteurs;</a:t>
            </a:r>
          </a:p>
          <a:p>
            <a:pPr marL="342900" indent="-342900">
              <a:lnSpc>
                <a:spcPct val="110000"/>
              </a:lnSpc>
              <a:buFont typeface="Arial" panose="020B0604020202020204" pitchFamily="34" charset="0"/>
              <a:buChar char="•"/>
            </a:pPr>
            <a:r>
              <a:rPr lang="fr-CA" sz="2200" dirty="0"/>
              <a:t>Mes pratiques d’accompagnement;</a:t>
            </a:r>
          </a:p>
          <a:p>
            <a:pPr marL="342900" indent="-342900">
              <a:lnSpc>
                <a:spcPct val="110000"/>
              </a:lnSpc>
              <a:buFont typeface="Arial" panose="020B0604020202020204" pitchFamily="34" charset="0"/>
              <a:buChar char="•"/>
            </a:pPr>
            <a:r>
              <a:rPr lang="fr-CA" sz="2200" dirty="0"/>
              <a:t>Des référentiels commun, connus et reconnus dans le réseau de la garde en milieu familial ;</a:t>
            </a:r>
          </a:p>
          <a:p>
            <a:pPr marL="342900" indent="-342900">
              <a:lnSpc>
                <a:spcPct val="110000"/>
              </a:lnSpc>
              <a:buFont typeface="Arial" panose="020B0604020202020204" pitchFamily="34" charset="0"/>
              <a:buChar char="•"/>
            </a:pPr>
            <a:r>
              <a:rPr lang="fr-CA" sz="2200" dirty="0"/>
              <a:t>Clôture et évaluation de la journée</a:t>
            </a:r>
          </a:p>
        </p:txBody>
      </p:sp>
      <p:pic>
        <p:nvPicPr>
          <p:cNvPr id="6" name="Graphique 5" descr="Épingle">
            <a:extLst>
              <a:ext uri="{FF2B5EF4-FFF2-40B4-BE49-F238E27FC236}">
                <a16:creationId xmlns:a16="http://schemas.microsoft.com/office/drawing/2014/main" id="{BA0EB3C0-08EC-6246-8689-42006C6E2A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4835832">
            <a:off x="4334741" y="525754"/>
            <a:ext cx="914400" cy="914400"/>
          </a:xfrm>
          <a:prstGeom prst="rect">
            <a:avLst/>
          </a:prstGeom>
        </p:spPr>
      </p:pic>
    </p:spTree>
    <p:extLst>
      <p:ext uri="{BB962C8B-B14F-4D97-AF65-F5344CB8AC3E}">
        <p14:creationId xmlns:p14="http://schemas.microsoft.com/office/powerpoint/2010/main" val="3900356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712E4E-661B-4388-B492-C6A2E2E81F35}"/>
              </a:ext>
            </a:extLst>
          </p:cNvPr>
          <p:cNvSpPr>
            <a:spLocks noGrp="1"/>
          </p:cNvSpPr>
          <p:nvPr>
            <p:ph type="ctrTitle"/>
          </p:nvPr>
        </p:nvSpPr>
        <p:spPr/>
        <p:txBody>
          <a:bodyPr/>
          <a:lstStyle/>
          <a:p>
            <a:r>
              <a:rPr lang="fr-CA" dirty="0"/>
              <a:t>Historique de la garde en MF</a:t>
            </a:r>
          </a:p>
        </p:txBody>
      </p:sp>
      <p:sp>
        <p:nvSpPr>
          <p:cNvPr id="3" name="Espace réservé du texte 2">
            <a:extLst>
              <a:ext uri="{FF2B5EF4-FFF2-40B4-BE49-F238E27FC236}">
                <a16:creationId xmlns:a16="http://schemas.microsoft.com/office/drawing/2014/main" id="{E99C8585-E45C-47DD-B4CD-9D2E6174B138}"/>
              </a:ext>
            </a:extLst>
          </p:cNvPr>
          <p:cNvSpPr>
            <a:spLocks noGrp="1"/>
          </p:cNvSpPr>
          <p:nvPr>
            <p:ph type="body" sz="quarter" idx="10"/>
          </p:nvPr>
        </p:nvSpPr>
        <p:spPr>
          <a:xfrm>
            <a:off x="989542" y="1528022"/>
            <a:ext cx="8154458" cy="4043044"/>
          </a:xfrm>
        </p:spPr>
        <p:txBody>
          <a:bodyPr/>
          <a:lstStyle/>
          <a:p>
            <a:r>
              <a:rPr lang="fr-CA" dirty="0">
                <a:solidFill>
                  <a:schemeClr val="tx2"/>
                </a:solidFill>
              </a:rPr>
              <a:t>D’où venons-nous ?</a:t>
            </a:r>
          </a:p>
          <a:p>
            <a:endParaRPr lang="fr-CA" dirty="0">
              <a:solidFill>
                <a:schemeClr val="tx2"/>
              </a:solidFill>
            </a:endParaRPr>
          </a:p>
          <a:p>
            <a:r>
              <a:rPr lang="fr-CA" dirty="0">
                <a:solidFill>
                  <a:schemeClr val="tx2"/>
                </a:solidFill>
              </a:rPr>
              <a:t>	Quelles sont les raisons de la venue des BC ?</a:t>
            </a:r>
          </a:p>
          <a:p>
            <a:endParaRPr lang="fr-CA" dirty="0">
              <a:solidFill>
                <a:schemeClr val="tx2"/>
              </a:solidFill>
            </a:endParaRPr>
          </a:p>
          <a:p>
            <a:r>
              <a:rPr lang="fr-CA" dirty="0">
                <a:solidFill>
                  <a:schemeClr val="tx2"/>
                </a:solidFill>
              </a:rPr>
              <a:t>		Pourquoi ce mode de garde ?</a:t>
            </a:r>
          </a:p>
          <a:p>
            <a:endParaRPr lang="fr-CA" dirty="0">
              <a:solidFill>
                <a:schemeClr val="tx2"/>
              </a:solidFill>
            </a:endParaRPr>
          </a:p>
          <a:p>
            <a:r>
              <a:rPr lang="fr-CA" dirty="0">
                <a:solidFill>
                  <a:schemeClr val="tx2"/>
                </a:solidFill>
              </a:rPr>
              <a:t>			Où en sommes-nous aujourd’hui?</a:t>
            </a:r>
          </a:p>
          <a:p>
            <a:endParaRPr lang="fr-CA" dirty="0"/>
          </a:p>
          <a:p>
            <a:endParaRPr lang="fr-CA" dirty="0"/>
          </a:p>
        </p:txBody>
      </p:sp>
      <p:pic>
        <p:nvPicPr>
          <p:cNvPr id="4" name="Image 3">
            <a:extLst>
              <a:ext uri="{FF2B5EF4-FFF2-40B4-BE49-F238E27FC236}">
                <a16:creationId xmlns:a16="http://schemas.microsoft.com/office/drawing/2014/main" id="{6DF6E0F2-F2BD-7D4A-9ABC-022F21FA44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675" y="4028029"/>
            <a:ext cx="2964841" cy="19717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1493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 calcmode="lin" valueType="num">
                                      <p:cBhvr>
                                        <p:cTn id="28"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712E4E-661B-4388-B492-C6A2E2E81F35}"/>
              </a:ext>
            </a:extLst>
          </p:cNvPr>
          <p:cNvSpPr>
            <a:spLocks noGrp="1"/>
          </p:cNvSpPr>
          <p:nvPr>
            <p:ph type="ctrTitle"/>
          </p:nvPr>
        </p:nvSpPr>
        <p:spPr>
          <a:xfrm>
            <a:off x="447675" y="365987"/>
            <a:ext cx="8602133" cy="473909"/>
          </a:xfrm>
        </p:spPr>
        <p:txBody>
          <a:bodyPr/>
          <a:lstStyle/>
          <a:p>
            <a:r>
              <a:rPr lang="fr-CA" dirty="0"/>
              <a:t>Faits saillants juridiques</a:t>
            </a:r>
          </a:p>
        </p:txBody>
      </p:sp>
      <p:sp>
        <p:nvSpPr>
          <p:cNvPr id="3" name="Espace réservé du texte 2">
            <a:extLst>
              <a:ext uri="{FF2B5EF4-FFF2-40B4-BE49-F238E27FC236}">
                <a16:creationId xmlns:a16="http://schemas.microsoft.com/office/drawing/2014/main" id="{E99C8585-E45C-47DD-B4CD-9D2E6174B138}"/>
              </a:ext>
            </a:extLst>
          </p:cNvPr>
          <p:cNvSpPr>
            <a:spLocks noGrp="1"/>
          </p:cNvSpPr>
          <p:nvPr>
            <p:ph type="body" sz="quarter" idx="10"/>
          </p:nvPr>
        </p:nvSpPr>
        <p:spPr>
          <a:xfrm>
            <a:off x="447675" y="1104371"/>
            <a:ext cx="8154458" cy="4923577"/>
          </a:xfrm>
        </p:spPr>
        <p:txBody>
          <a:bodyPr/>
          <a:lstStyle/>
          <a:p>
            <a:r>
              <a:rPr lang="fr-CA" dirty="0">
                <a:solidFill>
                  <a:schemeClr val="tx2"/>
                </a:solidFill>
              </a:rPr>
              <a:t>À retenir :</a:t>
            </a:r>
          </a:p>
          <a:p>
            <a:pPr marL="342900" indent="-342900">
              <a:buFont typeface="Arial" panose="020B0604020202020204" pitchFamily="34" charset="0"/>
              <a:buChar char="•"/>
            </a:pPr>
            <a:r>
              <a:rPr lang="fr-CA" dirty="0">
                <a:solidFill>
                  <a:schemeClr val="tx2"/>
                </a:solidFill>
              </a:rPr>
              <a:t>1997 : le statut de la RSG n’est pas défini dans la Loi;</a:t>
            </a:r>
          </a:p>
          <a:p>
            <a:pPr marL="342900" indent="-342900">
              <a:buFont typeface="Arial" panose="020B0604020202020204" pitchFamily="34" charset="0"/>
              <a:buChar char="•"/>
            </a:pPr>
            <a:r>
              <a:rPr lang="fr-CA" dirty="0">
                <a:solidFill>
                  <a:schemeClr val="tx2"/>
                </a:solidFill>
              </a:rPr>
              <a:t>2003 : modifications à la Loi sur deux aspects : le statut des RSG et le droit de conclure des ententes avec des associations représentatives de RSG;</a:t>
            </a:r>
          </a:p>
          <a:p>
            <a:pPr marL="342900" indent="-342900">
              <a:buFont typeface="Arial" panose="020B0604020202020204" pitchFamily="34" charset="0"/>
              <a:buChar char="•"/>
            </a:pPr>
            <a:r>
              <a:rPr lang="fr-CA" dirty="0">
                <a:solidFill>
                  <a:schemeClr val="tx2"/>
                </a:solidFill>
              </a:rPr>
              <a:t>2008 : négation du droit des RSG de se syndiquer;</a:t>
            </a:r>
          </a:p>
          <a:p>
            <a:pPr marL="342900" indent="-342900">
              <a:buFont typeface="Arial" panose="020B0604020202020204" pitchFamily="34" charset="0"/>
              <a:buChar char="•"/>
            </a:pPr>
            <a:r>
              <a:rPr lang="fr-CA" dirty="0">
                <a:solidFill>
                  <a:schemeClr val="tx2"/>
                </a:solidFill>
              </a:rPr>
              <a:t>2009 : maintien du statut de travailleuse autonome, entente collective, accès régimes de protection sociale;</a:t>
            </a:r>
          </a:p>
          <a:p>
            <a:pPr marL="342900" indent="-342900">
              <a:buFont typeface="Arial" panose="020B0604020202020204" pitchFamily="34" charset="0"/>
              <a:buChar char="•"/>
            </a:pPr>
            <a:r>
              <a:rPr lang="fr-CA" dirty="0">
                <a:solidFill>
                  <a:schemeClr val="tx2"/>
                </a:solidFill>
              </a:rPr>
              <a:t>2011 : premières ententes collectives entre MFA et représentants syndicaux (CSN, CSQ, RTTACPE);</a:t>
            </a:r>
          </a:p>
          <a:p>
            <a:pPr marL="342900" indent="-342900">
              <a:buFont typeface="Arial" panose="020B0604020202020204" pitchFamily="34" charset="0"/>
              <a:buChar char="•"/>
            </a:pPr>
            <a:r>
              <a:rPr lang="fr-CA" dirty="0">
                <a:solidFill>
                  <a:schemeClr val="tx2"/>
                </a:solidFill>
              </a:rPr>
              <a:t>2020: Entente de principe en cours</a:t>
            </a:r>
          </a:p>
          <a:p>
            <a:pPr marL="342900" indent="-342900">
              <a:buFont typeface="Arial" panose="020B0604020202020204" pitchFamily="34" charset="0"/>
              <a:buChar char="•"/>
            </a:pPr>
            <a:endParaRPr lang="fr-CA" dirty="0">
              <a:solidFill>
                <a:schemeClr val="tx2"/>
              </a:solidFill>
            </a:endParaRPr>
          </a:p>
          <a:p>
            <a:pPr marL="342900" indent="-342900">
              <a:buFont typeface="Arial" panose="020B0604020202020204" pitchFamily="34" charset="0"/>
              <a:buChar char="•"/>
            </a:pPr>
            <a:endParaRPr lang="fr-CA" dirty="0"/>
          </a:p>
        </p:txBody>
      </p:sp>
    </p:spTree>
    <p:extLst>
      <p:ext uri="{BB962C8B-B14F-4D97-AF65-F5344CB8AC3E}">
        <p14:creationId xmlns:p14="http://schemas.microsoft.com/office/powerpoint/2010/main" val="3132743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A95FD0-9B49-4377-8060-5C8B1759CA64}"/>
              </a:ext>
            </a:extLst>
          </p:cNvPr>
          <p:cNvSpPr>
            <a:spLocks noGrp="1"/>
          </p:cNvSpPr>
          <p:nvPr>
            <p:ph type="ctrTitle"/>
          </p:nvPr>
        </p:nvSpPr>
        <p:spPr/>
        <p:txBody>
          <a:bodyPr/>
          <a:lstStyle/>
          <a:p>
            <a:r>
              <a:rPr lang="fr-CA" dirty="0"/>
              <a:t>État de la qualité de la garde en MF</a:t>
            </a:r>
          </a:p>
        </p:txBody>
      </p:sp>
      <p:sp>
        <p:nvSpPr>
          <p:cNvPr id="4" name="Espace réservé du texte 3">
            <a:extLst>
              <a:ext uri="{FF2B5EF4-FFF2-40B4-BE49-F238E27FC236}">
                <a16:creationId xmlns:a16="http://schemas.microsoft.com/office/drawing/2014/main" id="{8837934C-D017-404F-9564-705F414F0446}"/>
              </a:ext>
            </a:extLst>
          </p:cNvPr>
          <p:cNvSpPr>
            <a:spLocks noGrp="1"/>
          </p:cNvSpPr>
          <p:nvPr>
            <p:ph type="body" sz="quarter" idx="12"/>
          </p:nvPr>
        </p:nvSpPr>
        <p:spPr>
          <a:xfrm>
            <a:off x="452439" y="4532647"/>
            <a:ext cx="4133849" cy="1132455"/>
          </a:xfrm>
          <a:solidFill>
            <a:schemeClr val="accent5">
              <a:lumMod val="20000"/>
              <a:lumOff val="80000"/>
            </a:schemeClr>
          </a:solidFill>
        </p:spPr>
        <p:txBody>
          <a:bodyPr/>
          <a:lstStyle/>
          <a:p>
            <a:endParaRPr lang="fr-CA" sz="500" dirty="0">
              <a:solidFill>
                <a:schemeClr val="tx2"/>
              </a:solidFill>
            </a:endParaRPr>
          </a:p>
          <a:p>
            <a:pPr marL="188913"/>
            <a:r>
              <a:rPr lang="fr-CA" sz="2200" dirty="0">
                <a:solidFill>
                  <a:schemeClr val="tx2"/>
                </a:solidFill>
              </a:rPr>
              <a:t>Depuis, quelles améliorations avez-vous remarquées?</a:t>
            </a:r>
          </a:p>
        </p:txBody>
      </p:sp>
      <p:sp>
        <p:nvSpPr>
          <p:cNvPr id="6" name="ZoneTexte 5">
            <a:extLst>
              <a:ext uri="{FF2B5EF4-FFF2-40B4-BE49-F238E27FC236}">
                <a16:creationId xmlns:a16="http://schemas.microsoft.com/office/drawing/2014/main" id="{093036A9-281D-FD46-B7B4-30D4343C38A1}"/>
              </a:ext>
            </a:extLst>
          </p:cNvPr>
          <p:cNvSpPr txBox="1"/>
          <p:nvPr/>
        </p:nvSpPr>
        <p:spPr>
          <a:xfrm>
            <a:off x="951535" y="6420870"/>
            <a:ext cx="6824133" cy="369330"/>
          </a:xfrm>
          <a:prstGeom prst="rect">
            <a:avLst/>
          </a:prstGeom>
          <a:noFill/>
        </p:spPr>
        <p:txBody>
          <a:bodyPr wrap="square" rtlCol="0">
            <a:spAutoFit/>
          </a:bodyPr>
          <a:lstStyle/>
          <a:p>
            <a:r>
              <a:rPr lang="fr-CA" dirty="0"/>
              <a:t>Source : Institut de la statistique du Québec, </a:t>
            </a:r>
            <a:r>
              <a:rPr lang="fr-CA" i="1" dirty="0"/>
              <a:t>Grandir en qualité 2003</a:t>
            </a:r>
            <a:r>
              <a:rPr lang="fr-CA" dirty="0"/>
              <a:t>. </a:t>
            </a:r>
          </a:p>
        </p:txBody>
      </p:sp>
      <p:pic>
        <p:nvPicPr>
          <p:cNvPr id="1025" name="Picture 1" descr="page3image776541136">
            <a:extLst>
              <a:ext uri="{FF2B5EF4-FFF2-40B4-BE49-F238E27FC236}">
                <a16:creationId xmlns:a16="http://schemas.microsoft.com/office/drawing/2014/main" id="{F8842C20-8A95-3643-A034-0E1A4608CF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918" y="2574056"/>
            <a:ext cx="4569888" cy="161618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15BE71B3-5950-1947-BB0C-CE7DCA58855B}"/>
              </a:ext>
            </a:extLst>
          </p:cNvPr>
          <p:cNvSpPr txBox="1"/>
          <p:nvPr/>
        </p:nvSpPr>
        <p:spPr>
          <a:xfrm>
            <a:off x="438151" y="2389255"/>
            <a:ext cx="2249828" cy="369332"/>
          </a:xfrm>
          <a:prstGeom prst="rect">
            <a:avLst/>
          </a:prstGeom>
          <a:noFill/>
        </p:spPr>
        <p:txBody>
          <a:bodyPr wrap="square" rtlCol="0">
            <a:spAutoFit/>
          </a:bodyPr>
          <a:lstStyle/>
          <a:p>
            <a:r>
              <a:rPr lang="fr-CA" dirty="0">
                <a:solidFill>
                  <a:srgbClr val="C00000"/>
                </a:solidFill>
              </a:rPr>
              <a:t>Insatisfaisante 20,9 %</a:t>
            </a:r>
          </a:p>
        </p:txBody>
      </p:sp>
      <p:sp>
        <p:nvSpPr>
          <p:cNvPr id="11" name="ZoneTexte 10">
            <a:extLst>
              <a:ext uri="{FF2B5EF4-FFF2-40B4-BE49-F238E27FC236}">
                <a16:creationId xmlns:a16="http://schemas.microsoft.com/office/drawing/2014/main" id="{D374CA2E-487F-944C-84E2-8E536DB4BF9A}"/>
              </a:ext>
            </a:extLst>
          </p:cNvPr>
          <p:cNvSpPr txBox="1"/>
          <p:nvPr/>
        </p:nvSpPr>
        <p:spPr>
          <a:xfrm>
            <a:off x="324816" y="3130548"/>
            <a:ext cx="1933481" cy="646331"/>
          </a:xfrm>
          <a:prstGeom prst="rect">
            <a:avLst/>
          </a:prstGeom>
          <a:noFill/>
        </p:spPr>
        <p:txBody>
          <a:bodyPr wrap="square" rtlCol="0">
            <a:spAutoFit/>
          </a:bodyPr>
          <a:lstStyle/>
          <a:p>
            <a:r>
              <a:rPr lang="fr-CA" dirty="0">
                <a:solidFill>
                  <a:schemeClr val="accent3">
                    <a:lumMod val="50000"/>
                  </a:schemeClr>
                </a:solidFill>
              </a:rPr>
              <a:t>Bonne ou</a:t>
            </a:r>
          </a:p>
          <a:p>
            <a:r>
              <a:rPr lang="fr-CA" dirty="0">
                <a:solidFill>
                  <a:schemeClr val="accent3">
                    <a:lumMod val="50000"/>
                  </a:schemeClr>
                </a:solidFill>
              </a:rPr>
              <a:t>très bonne 19,1 %</a:t>
            </a:r>
          </a:p>
        </p:txBody>
      </p:sp>
      <p:sp>
        <p:nvSpPr>
          <p:cNvPr id="12" name="ZoneTexte 11">
            <a:extLst>
              <a:ext uri="{FF2B5EF4-FFF2-40B4-BE49-F238E27FC236}">
                <a16:creationId xmlns:a16="http://schemas.microsoft.com/office/drawing/2014/main" id="{A168AE13-1381-DA42-B1CF-AD081D45DA2C}"/>
              </a:ext>
            </a:extLst>
          </p:cNvPr>
          <p:cNvSpPr txBox="1"/>
          <p:nvPr/>
        </p:nvSpPr>
        <p:spPr>
          <a:xfrm>
            <a:off x="3471584" y="2231645"/>
            <a:ext cx="1621178" cy="369332"/>
          </a:xfrm>
          <a:prstGeom prst="rect">
            <a:avLst/>
          </a:prstGeom>
          <a:noFill/>
        </p:spPr>
        <p:txBody>
          <a:bodyPr wrap="square" rtlCol="0">
            <a:spAutoFit/>
          </a:bodyPr>
          <a:lstStyle/>
          <a:p>
            <a:r>
              <a:rPr lang="fr-CA" dirty="0">
                <a:solidFill>
                  <a:srgbClr val="FFC000"/>
                </a:solidFill>
              </a:rPr>
              <a:t>Passable 60 %</a:t>
            </a:r>
          </a:p>
        </p:txBody>
      </p:sp>
      <p:sp>
        <p:nvSpPr>
          <p:cNvPr id="9" name="ZoneTexte 8">
            <a:extLst>
              <a:ext uri="{FF2B5EF4-FFF2-40B4-BE49-F238E27FC236}">
                <a16:creationId xmlns:a16="http://schemas.microsoft.com/office/drawing/2014/main" id="{85CBC9C4-97E7-1644-B5F0-19B356BAC446}"/>
              </a:ext>
            </a:extLst>
          </p:cNvPr>
          <p:cNvSpPr txBox="1"/>
          <p:nvPr/>
        </p:nvSpPr>
        <p:spPr>
          <a:xfrm>
            <a:off x="438151" y="1365040"/>
            <a:ext cx="4890558" cy="646331"/>
          </a:xfrm>
          <a:prstGeom prst="rect">
            <a:avLst/>
          </a:prstGeom>
          <a:noFill/>
        </p:spPr>
        <p:txBody>
          <a:bodyPr wrap="square" rtlCol="0">
            <a:spAutoFit/>
          </a:bodyPr>
          <a:lstStyle/>
          <a:p>
            <a:r>
              <a:rPr lang="fr-CA" dirty="0">
                <a:solidFill>
                  <a:schemeClr val="tx2"/>
                </a:solidFill>
              </a:rPr>
              <a:t>QUALITÉ D’ENSEMBLE DES SERVICES OFFERTS AUX ENFANTS EN MILIEU FAMILIAL, QUÉBEC, 2003</a:t>
            </a:r>
          </a:p>
        </p:txBody>
      </p:sp>
      <p:sp>
        <p:nvSpPr>
          <p:cNvPr id="13" name="ZoneTexte 12">
            <a:extLst>
              <a:ext uri="{FF2B5EF4-FFF2-40B4-BE49-F238E27FC236}">
                <a16:creationId xmlns:a16="http://schemas.microsoft.com/office/drawing/2014/main" id="{6085796C-2D06-4549-9AF3-6EB8F39F13BF}"/>
              </a:ext>
            </a:extLst>
          </p:cNvPr>
          <p:cNvSpPr txBox="1"/>
          <p:nvPr/>
        </p:nvSpPr>
        <p:spPr>
          <a:xfrm>
            <a:off x="5369893" y="1555491"/>
            <a:ext cx="3646924" cy="4801314"/>
          </a:xfrm>
          <a:prstGeom prst="rect">
            <a:avLst/>
          </a:prstGeom>
          <a:noFill/>
        </p:spPr>
        <p:txBody>
          <a:bodyPr wrap="square" rtlCol="0">
            <a:spAutoFit/>
          </a:bodyPr>
          <a:lstStyle/>
          <a:p>
            <a:pPr algn="ctr"/>
            <a:r>
              <a:rPr lang="fr-CA" b="1" dirty="0">
                <a:solidFill>
                  <a:schemeClr val="tx2"/>
                </a:solidFill>
              </a:rPr>
              <a:t>Des forces</a:t>
            </a:r>
          </a:p>
          <a:p>
            <a:pPr marL="285750" indent="-285750">
              <a:buFont typeface="Arial" panose="020B0604020202020204" pitchFamily="34" charset="0"/>
              <a:buChar char="•"/>
            </a:pPr>
            <a:r>
              <a:rPr lang="fr-CA" dirty="0">
                <a:solidFill>
                  <a:schemeClr val="tx2"/>
                </a:solidFill>
              </a:rPr>
              <a:t>Aménagement des lieux</a:t>
            </a:r>
          </a:p>
          <a:p>
            <a:pPr marL="285750" indent="-285750">
              <a:buFont typeface="Arial" panose="020B0604020202020204" pitchFamily="34" charset="0"/>
              <a:buChar char="•"/>
            </a:pPr>
            <a:r>
              <a:rPr lang="fr-CA" dirty="0">
                <a:solidFill>
                  <a:schemeClr val="tx2"/>
                </a:solidFill>
              </a:rPr>
              <a:t>Activités </a:t>
            </a:r>
          </a:p>
          <a:p>
            <a:pPr marL="285750" indent="-285750">
              <a:buFont typeface="Arial" panose="020B0604020202020204" pitchFamily="34" charset="0"/>
              <a:buChar char="•"/>
            </a:pPr>
            <a:r>
              <a:rPr lang="fr-CA" dirty="0">
                <a:solidFill>
                  <a:schemeClr val="tx2"/>
                </a:solidFill>
              </a:rPr>
              <a:t>Habiletés relationnelles des RSG </a:t>
            </a:r>
          </a:p>
          <a:p>
            <a:pPr marL="285750" indent="-285750">
              <a:buFont typeface="Arial" panose="020B0604020202020204" pitchFamily="34" charset="0"/>
              <a:buChar char="•"/>
            </a:pPr>
            <a:r>
              <a:rPr lang="fr-CA" dirty="0">
                <a:solidFill>
                  <a:schemeClr val="tx2"/>
                </a:solidFill>
              </a:rPr>
              <a:t>Des points en intervention démocratique </a:t>
            </a:r>
          </a:p>
          <a:p>
            <a:pPr marL="285750" indent="-285750">
              <a:buFont typeface="Arial" panose="020B0604020202020204" pitchFamily="34" charset="0"/>
              <a:buChar char="•"/>
            </a:pPr>
            <a:r>
              <a:rPr lang="fr-CA" dirty="0">
                <a:solidFill>
                  <a:schemeClr val="tx2"/>
                </a:solidFill>
              </a:rPr>
              <a:t>Interaction avec les parents </a:t>
            </a:r>
          </a:p>
          <a:p>
            <a:pPr algn="ctr"/>
            <a:endParaRPr lang="fr-CA" dirty="0">
              <a:solidFill>
                <a:schemeClr val="tx2"/>
              </a:solidFill>
            </a:endParaRPr>
          </a:p>
          <a:p>
            <a:pPr algn="ctr"/>
            <a:r>
              <a:rPr lang="fr-CA" b="1" dirty="0">
                <a:solidFill>
                  <a:schemeClr val="tx2"/>
                </a:solidFill>
              </a:rPr>
              <a:t>Des lacunes</a:t>
            </a:r>
          </a:p>
          <a:p>
            <a:pPr marL="285750" indent="-285750">
              <a:buFont typeface="Arial" panose="020B0604020202020204" pitchFamily="34" charset="0"/>
              <a:buChar char="•"/>
            </a:pPr>
            <a:r>
              <a:rPr lang="fr-CA" dirty="0">
                <a:solidFill>
                  <a:schemeClr val="tx2"/>
                </a:solidFill>
              </a:rPr>
              <a:t>Matériel insuffisant pour favoriser le développement des enfants </a:t>
            </a:r>
          </a:p>
          <a:p>
            <a:pPr marL="285750" indent="-285750">
              <a:buFont typeface="Arial" panose="020B0604020202020204" pitchFamily="34" charset="0"/>
              <a:buChar char="•"/>
            </a:pPr>
            <a:r>
              <a:rPr lang="fr-CA" dirty="0">
                <a:solidFill>
                  <a:schemeClr val="tx2"/>
                </a:solidFill>
              </a:rPr>
              <a:t>Planification des activités et observation des enfants </a:t>
            </a:r>
          </a:p>
          <a:p>
            <a:pPr marL="285750" indent="-285750">
              <a:buFont typeface="Arial" panose="020B0604020202020204" pitchFamily="34" charset="0"/>
              <a:buChar char="•"/>
            </a:pPr>
            <a:r>
              <a:rPr lang="fr-CA" dirty="0">
                <a:solidFill>
                  <a:schemeClr val="tx2"/>
                </a:solidFill>
              </a:rPr>
              <a:t>Peu de soutien pour la valorisation du jeu </a:t>
            </a:r>
          </a:p>
          <a:p>
            <a:pPr marL="285750" indent="-285750">
              <a:buFont typeface="Arial" panose="020B0604020202020204" pitchFamily="34" charset="0"/>
              <a:buChar char="•"/>
            </a:pPr>
            <a:r>
              <a:rPr lang="fr-CA" dirty="0">
                <a:solidFill>
                  <a:schemeClr val="tx2"/>
                </a:solidFill>
              </a:rPr>
              <a:t>Santé et sécurité́</a:t>
            </a:r>
          </a:p>
          <a:p>
            <a:pPr marL="285750" indent="-285750">
              <a:buFont typeface="Arial" panose="020B0604020202020204" pitchFamily="34" charset="0"/>
              <a:buChar char="•"/>
            </a:pPr>
            <a:r>
              <a:rPr lang="fr-CA" dirty="0">
                <a:solidFill>
                  <a:schemeClr val="tx2"/>
                </a:solidFill>
              </a:rPr>
              <a:t>Etc. </a:t>
            </a:r>
          </a:p>
        </p:txBody>
      </p:sp>
    </p:spTree>
    <p:extLst>
      <p:ext uri="{BB962C8B-B14F-4D97-AF65-F5344CB8AC3E}">
        <p14:creationId xmlns:p14="http://schemas.microsoft.com/office/powerpoint/2010/main" val="57285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712E4E-661B-4388-B492-C6A2E2E81F35}"/>
              </a:ext>
            </a:extLst>
          </p:cNvPr>
          <p:cNvSpPr>
            <a:spLocks noGrp="1"/>
          </p:cNvSpPr>
          <p:nvPr>
            <p:ph type="ctrTitle"/>
          </p:nvPr>
        </p:nvSpPr>
        <p:spPr/>
        <p:txBody>
          <a:bodyPr/>
          <a:lstStyle/>
          <a:p>
            <a:r>
              <a:rPr lang="fr-CA" dirty="0"/>
              <a:t>Impacts sur les pratiques actuelles</a:t>
            </a:r>
          </a:p>
        </p:txBody>
      </p:sp>
      <p:sp>
        <p:nvSpPr>
          <p:cNvPr id="3" name="Espace réservé du texte 2">
            <a:extLst>
              <a:ext uri="{FF2B5EF4-FFF2-40B4-BE49-F238E27FC236}">
                <a16:creationId xmlns:a16="http://schemas.microsoft.com/office/drawing/2014/main" id="{E99C8585-E45C-47DD-B4CD-9D2E6174B138}"/>
              </a:ext>
            </a:extLst>
          </p:cNvPr>
          <p:cNvSpPr>
            <a:spLocks noGrp="1"/>
          </p:cNvSpPr>
          <p:nvPr>
            <p:ph type="body" sz="quarter" idx="10"/>
          </p:nvPr>
        </p:nvSpPr>
        <p:spPr>
          <a:xfrm>
            <a:off x="3028950" y="4544722"/>
            <a:ext cx="5372100" cy="1184941"/>
          </a:xfrm>
          <a:solidFill>
            <a:schemeClr val="accent1">
              <a:lumMod val="40000"/>
              <a:lumOff val="60000"/>
            </a:schemeClr>
          </a:solidFill>
        </p:spPr>
        <p:txBody>
          <a:bodyPr/>
          <a:lstStyle/>
          <a:p>
            <a:pPr algn="just"/>
            <a:endParaRPr lang="fr-CA" sz="800" dirty="0">
              <a:solidFill>
                <a:schemeClr val="tx2"/>
              </a:solidFill>
            </a:endParaRPr>
          </a:p>
          <a:p>
            <a:pPr algn="just"/>
            <a:r>
              <a:rPr lang="fr-CA" dirty="0">
                <a:solidFill>
                  <a:schemeClr val="tx2"/>
                </a:solidFill>
              </a:rPr>
              <a:t>Quels liens faites-vous avec vos pratiques actuelles?</a:t>
            </a:r>
          </a:p>
          <a:p>
            <a:pPr algn="just"/>
            <a:endParaRPr lang="fr-CA" sz="800" dirty="0">
              <a:solidFill>
                <a:schemeClr val="tx2"/>
              </a:solidFill>
            </a:endParaRPr>
          </a:p>
        </p:txBody>
      </p:sp>
      <p:sp>
        <p:nvSpPr>
          <p:cNvPr id="5" name="ZoneTexte 4">
            <a:extLst>
              <a:ext uri="{FF2B5EF4-FFF2-40B4-BE49-F238E27FC236}">
                <a16:creationId xmlns:a16="http://schemas.microsoft.com/office/drawing/2014/main" id="{1908BF68-57ED-C840-9771-811EC3877027}"/>
              </a:ext>
            </a:extLst>
          </p:cNvPr>
          <p:cNvSpPr txBox="1"/>
          <p:nvPr/>
        </p:nvSpPr>
        <p:spPr>
          <a:xfrm>
            <a:off x="2212325" y="2890391"/>
            <a:ext cx="5372101" cy="1077218"/>
          </a:xfrm>
          <a:prstGeom prst="rect">
            <a:avLst/>
          </a:prstGeom>
          <a:solidFill>
            <a:schemeClr val="accent3">
              <a:lumMod val="20000"/>
              <a:lumOff val="80000"/>
            </a:schemeClr>
          </a:solidFill>
        </p:spPr>
        <p:txBody>
          <a:bodyPr wrap="square" rtlCol="0">
            <a:spAutoFit/>
          </a:bodyPr>
          <a:lstStyle/>
          <a:p>
            <a:pPr lvl="0"/>
            <a:endParaRPr lang="fr-FR" sz="800" dirty="0"/>
          </a:p>
          <a:p>
            <a:pPr lvl="0"/>
            <a:r>
              <a:rPr lang="fr-FR" sz="2400" dirty="0">
                <a:solidFill>
                  <a:schemeClr val="tx2"/>
                </a:solidFill>
                <a:latin typeface="Arial" panose="020B0604020202020204" pitchFamily="34" charset="0"/>
                <a:cs typeface="Arial" panose="020B0604020202020204" pitchFamily="34" charset="0"/>
              </a:rPr>
              <a:t>Quelles conditions de succès et défis y voyez-vous ?</a:t>
            </a:r>
            <a:r>
              <a:rPr lang="fr-CA" sz="2400" dirty="0">
                <a:solidFill>
                  <a:schemeClr val="tx2"/>
                </a:solidFill>
                <a:latin typeface="Arial" panose="020B0604020202020204" pitchFamily="34" charset="0"/>
                <a:cs typeface="Arial" panose="020B0604020202020204" pitchFamily="34" charset="0"/>
              </a:rPr>
              <a:t> </a:t>
            </a:r>
          </a:p>
          <a:p>
            <a:pPr lvl="0"/>
            <a:endParaRPr lang="fr-CA" sz="800" dirty="0">
              <a:solidFill>
                <a:schemeClr val="tx2"/>
              </a:solidFill>
            </a:endParaRPr>
          </a:p>
        </p:txBody>
      </p:sp>
      <p:pic>
        <p:nvPicPr>
          <p:cNvPr id="8" name="Image 7">
            <a:extLst>
              <a:ext uri="{FF2B5EF4-FFF2-40B4-BE49-F238E27FC236}">
                <a16:creationId xmlns:a16="http://schemas.microsoft.com/office/drawing/2014/main" id="{5512C071-004B-EC4D-BE71-7F636910AC6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47675" y="3616402"/>
            <a:ext cx="1764650" cy="2276398"/>
          </a:xfrm>
          <a:prstGeom prst="rect">
            <a:avLst/>
          </a:prstGeom>
        </p:spPr>
      </p:pic>
      <p:sp>
        <p:nvSpPr>
          <p:cNvPr id="6" name="Espace réservé du texte 2">
            <a:extLst>
              <a:ext uri="{FF2B5EF4-FFF2-40B4-BE49-F238E27FC236}">
                <a16:creationId xmlns:a16="http://schemas.microsoft.com/office/drawing/2014/main" id="{DB3476FD-CCCE-9746-9A9D-834C9C0832CA}"/>
              </a:ext>
            </a:extLst>
          </p:cNvPr>
          <p:cNvSpPr txBox="1">
            <a:spLocks/>
          </p:cNvSpPr>
          <p:nvPr/>
        </p:nvSpPr>
        <p:spPr>
          <a:xfrm>
            <a:off x="981075" y="1444574"/>
            <a:ext cx="5960533" cy="868704"/>
          </a:xfrm>
          <a:prstGeom prst="rect">
            <a:avLst/>
          </a:prstGeom>
          <a:solidFill>
            <a:schemeClr val="accent1">
              <a:lumMod val="40000"/>
              <a:lumOff val="60000"/>
            </a:schemeClr>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fr-CA" sz="800" dirty="0">
              <a:solidFill>
                <a:schemeClr val="tx2"/>
              </a:solidFill>
            </a:endParaRPr>
          </a:p>
          <a:p>
            <a:pPr algn="just"/>
            <a:r>
              <a:rPr lang="fr-CA" dirty="0">
                <a:solidFill>
                  <a:schemeClr val="tx2"/>
                </a:solidFill>
              </a:rPr>
              <a:t>Y a-t-il des choses qui vous surprennent?</a:t>
            </a:r>
          </a:p>
          <a:p>
            <a:pPr algn="just"/>
            <a:endParaRPr lang="fr-CA" sz="800" dirty="0">
              <a:solidFill>
                <a:schemeClr val="tx2"/>
              </a:solidFill>
            </a:endParaRPr>
          </a:p>
        </p:txBody>
      </p:sp>
    </p:spTree>
    <p:extLst>
      <p:ext uri="{BB962C8B-B14F-4D97-AF65-F5344CB8AC3E}">
        <p14:creationId xmlns:p14="http://schemas.microsoft.com/office/powerpoint/2010/main" val="38550648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5"/>
</p:tagLst>
</file>

<file path=ppt/tags/tag3.xml><?xml version="1.0" encoding="utf-8"?>
<p:tagLst xmlns:a="http://schemas.openxmlformats.org/drawingml/2006/main" xmlns:r="http://schemas.openxmlformats.org/officeDocument/2006/relationships" xmlns:p="http://schemas.openxmlformats.org/presentationml/2006/main">
  <p:tag name="NUM" val="4"/>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THÈME AQCPE">
  <a:themeElements>
    <a:clrScheme name="GABARIT AQCPE">
      <a:dk1>
        <a:sysClr val="windowText" lastClr="000000"/>
      </a:dk1>
      <a:lt1>
        <a:sysClr val="window" lastClr="FFFFFF"/>
      </a:lt1>
      <a:dk2>
        <a:srgbClr val="1A427D"/>
      </a:dk2>
      <a:lt2>
        <a:srgbClr val="FFFFFF"/>
      </a:lt2>
      <a:accent1>
        <a:srgbClr val="5CC4BD"/>
      </a:accent1>
      <a:accent2>
        <a:srgbClr val="1A427D"/>
      </a:accent2>
      <a:accent3>
        <a:srgbClr val="75C268"/>
      </a:accent3>
      <a:accent4>
        <a:srgbClr val="FFFFFF"/>
      </a:accent4>
      <a:accent5>
        <a:srgbClr val="5CC4BD"/>
      </a:accent5>
      <a:accent6>
        <a:srgbClr val="1A427D"/>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50" id="{EB7B026D-4393-437F-B9B5-4F45B1FDC50A}" vid="{AE13FB94-8F50-4913-B501-D60BBB25C837}"/>
    </a:ext>
  </a:extLst>
</a:theme>
</file>

<file path=ppt/theme/theme2.xml><?xml version="1.0" encoding="utf-8"?>
<a:theme xmlns:a="http://schemas.openxmlformats.org/drawingml/2006/main" name="Conception personnalisée">
  <a:themeElements>
    <a:clrScheme name="GABARIT AQCPE">
      <a:dk1>
        <a:sysClr val="windowText" lastClr="000000"/>
      </a:dk1>
      <a:lt1>
        <a:sysClr val="window" lastClr="FFFFFF"/>
      </a:lt1>
      <a:dk2>
        <a:srgbClr val="1A427D"/>
      </a:dk2>
      <a:lt2>
        <a:srgbClr val="FFFFFF"/>
      </a:lt2>
      <a:accent1>
        <a:srgbClr val="5CC4BD"/>
      </a:accent1>
      <a:accent2>
        <a:srgbClr val="1A427D"/>
      </a:accent2>
      <a:accent3>
        <a:srgbClr val="75C268"/>
      </a:accent3>
      <a:accent4>
        <a:srgbClr val="FFFFFF"/>
      </a:accent4>
      <a:accent5>
        <a:srgbClr val="5CC4BD"/>
      </a:accent5>
      <a:accent6>
        <a:srgbClr val="1A427D"/>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Glacé">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50" id="{EB7B026D-4393-437F-B9B5-4F45B1FDC50A}" vid="{E839C72D-EABB-4BA7-8655-A77C6A488B08}"/>
    </a:ext>
  </a:extLst>
</a:theme>
</file>

<file path=ppt/theme/theme3.xml><?xml version="1.0" encoding="utf-8"?>
<a:theme xmlns:a="http://schemas.openxmlformats.org/drawingml/2006/main" name="2_Conception personnalisée">
  <a:themeElements>
    <a:clrScheme name="GABARIT AQCPE">
      <a:dk1>
        <a:sysClr val="windowText" lastClr="000000"/>
      </a:dk1>
      <a:lt1>
        <a:sysClr val="window" lastClr="FFFFFF"/>
      </a:lt1>
      <a:dk2>
        <a:srgbClr val="1A427D"/>
      </a:dk2>
      <a:lt2>
        <a:srgbClr val="FFFFFF"/>
      </a:lt2>
      <a:accent1>
        <a:srgbClr val="5CC4BD"/>
      </a:accent1>
      <a:accent2>
        <a:srgbClr val="1A427D"/>
      </a:accent2>
      <a:accent3>
        <a:srgbClr val="75C268"/>
      </a:accent3>
      <a:accent4>
        <a:srgbClr val="FFFFFF"/>
      </a:accent4>
      <a:accent5>
        <a:srgbClr val="5CC4BD"/>
      </a:accent5>
      <a:accent6>
        <a:srgbClr val="1A427D"/>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50" id="{EB7B026D-4393-437F-B9B5-4F45B1FDC50A}" vid="{C0EDF4F7-CF46-4B46-A0F7-E4616490A87F}"/>
    </a:ext>
  </a:extLst>
</a:theme>
</file>

<file path=ppt/theme/theme4.xml><?xml version="1.0" encoding="utf-8"?>
<a:theme xmlns:a="http://schemas.openxmlformats.org/drawingml/2006/main" name="FIN DE DIAPORA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50" id="{EB7B026D-4393-437F-B9B5-4F45B1FDC50A}" vid="{815D24CD-3B2F-4FEC-AFF2-0BC8132C847E}"/>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GABARIT AQCPE</Template>
  <TotalTime>4864</TotalTime>
  <Words>5037</Words>
  <Application>Microsoft Macintosh PowerPoint</Application>
  <PresentationFormat>Affichage à l'écran (4:3)</PresentationFormat>
  <Paragraphs>556</Paragraphs>
  <Slides>28</Slides>
  <Notes>28</Notes>
  <HiddenSlides>6</HiddenSlides>
  <MMClips>0</MMClips>
  <ScaleCrop>false</ScaleCrop>
  <HeadingPairs>
    <vt:vector size="6" baseType="variant">
      <vt:variant>
        <vt:lpstr>Polices utilisées</vt:lpstr>
      </vt:variant>
      <vt:variant>
        <vt:i4>7</vt:i4>
      </vt:variant>
      <vt:variant>
        <vt:lpstr>Thème</vt:lpstr>
      </vt:variant>
      <vt:variant>
        <vt:i4>4</vt:i4>
      </vt:variant>
      <vt:variant>
        <vt:lpstr>Titres des diapositives</vt:lpstr>
      </vt:variant>
      <vt:variant>
        <vt:i4>28</vt:i4>
      </vt:variant>
    </vt:vector>
  </HeadingPairs>
  <TitlesOfParts>
    <vt:vector size="39" baseType="lpstr">
      <vt:lpstr>Arial</vt:lpstr>
      <vt:lpstr>Arial Black</vt:lpstr>
      <vt:lpstr>Calibri</vt:lpstr>
      <vt:lpstr>Cambria</vt:lpstr>
      <vt:lpstr>Courier New</vt:lpstr>
      <vt:lpstr>Times New Roman</vt:lpstr>
      <vt:lpstr>Wingdings</vt:lpstr>
      <vt:lpstr>THÈME AQCPE</vt:lpstr>
      <vt:lpstr>Conception personnalisée</vt:lpstr>
      <vt:lpstr>2_Conception personnalisée</vt:lpstr>
      <vt:lpstr>FIN DE DIAPORAMA</vt:lpstr>
      <vt:lpstr>Présentation PowerPoint</vt:lpstr>
      <vt:lpstr>Présentation PowerPoint</vt:lpstr>
      <vt:lpstr>Formatrices</vt:lpstr>
      <vt:lpstr>Objectifs du jour 1</vt:lpstr>
      <vt:lpstr>Déroulement</vt:lpstr>
      <vt:lpstr>Historique de la garde en MF</vt:lpstr>
      <vt:lpstr>Faits saillants juridiques</vt:lpstr>
      <vt:lpstr>État de la qualité de la garde en MF</vt:lpstr>
      <vt:lpstr>Impacts sur les pratiques actuelles</vt:lpstr>
      <vt:lpstr>Rôles, responsabilités et posture</vt:lpstr>
      <vt:lpstr>Rôles, responsabilités et posture</vt:lpstr>
      <vt:lpstr>Rôles, responsabilités et posture</vt:lpstr>
      <vt:lpstr>Rôles, responsabilités et posture</vt:lpstr>
      <vt:lpstr>Mes pratiques d’accompagnement</vt:lpstr>
      <vt:lpstr>Mes pratiques d’accompagnement</vt:lpstr>
      <vt:lpstr>Mes pratiques d’accompagnement</vt:lpstr>
      <vt:lpstr>Mes pratiques d’accompagnement</vt:lpstr>
      <vt:lpstr>Des référentiels communs</vt:lpstr>
      <vt:lpstr>Des référentiels communs</vt:lpstr>
      <vt:lpstr>Des référentiels communs</vt:lpstr>
      <vt:lpstr>Des référentiels communs</vt:lpstr>
      <vt:lpstr>Des référentiels communs</vt:lpstr>
      <vt:lpstr>Des référentiels communs des services de garde éducatifs à l’enfance qu’en faire? </vt:lpstr>
      <vt:lpstr>Des référentiels communs</vt:lpstr>
      <vt:lpstr>Aperçu du jour 3</vt:lpstr>
      <vt:lpstr>Évaluation </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Geneviève Blanchard</dc:creator>
  <cp:lastModifiedBy>Laurie Guinard-Gélinas</cp:lastModifiedBy>
  <cp:revision>149</cp:revision>
  <cp:lastPrinted>2020-01-21T13:56:21Z</cp:lastPrinted>
  <dcterms:created xsi:type="dcterms:W3CDTF">2019-07-18T20:06:31Z</dcterms:created>
  <dcterms:modified xsi:type="dcterms:W3CDTF">2021-08-24T18:52:46Z</dcterms:modified>
</cp:coreProperties>
</file>